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378" r:id="rId3"/>
    <p:sldId id="377" r:id="rId4"/>
    <p:sldId id="319" r:id="rId5"/>
    <p:sldId id="392" r:id="rId6"/>
    <p:sldId id="287" r:id="rId7"/>
    <p:sldId id="258" r:id="rId8"/>
    <p:sldId id="269" r:id="rId9"/>
    <p:sldId id="286" r:id="rId10"/>
    <p:sldId id="259" r:id="rId11"/>
    <p:sldId id="270" r:id="rId12"/>
    <p:sldId id="285" r:id="rId13"/>
    <p:sldId id="288" r:id="rId14"/>
    <p:sldId id="290" r:id="rId15"/>
    <p:sldId id="291" r:id="rId16"/>
    <p:sldId id="359" r:id="rId17"/>
    <p:sldId id="329" r:id="rId18"/>
    <p:sldId id="300" r:id="rId19"/>
    <p:sldId id="266" r:id="rId20"/>
    <p:sldId id="265" r:id="rId21"/>
    <p:sldId id="355" r:id="rId22"/>
    <p:sldId id="267" r:id="rId23"/>
    <p:sldId id="303" r:id="rId24"/>
    <p:sldId id="304" r:id="rId25"/>
    <p:sldId id="305" r:id="rId26"/>
    <p:sldId id="365" r:id="rId27"/>
    <p:sldId id="371" r:id="rId28"/>
    <p:sldId id="372" r:id="rId29"/>
    <p:sldId id="356" r:id="rId30"/>
    <p:sldId id="364" r:id="rId31"/>
    <p:sldId id="373" r:id="rId32"/>
    <p:sldId id="260" r:id="rId33"/>
    <p:sldId id="261" r:id="rId34"/>
    <p:sldId id="262" r:id="rId35"/>
    <p:sldId id="263" r:id="rId36"/>
    <p:sldId id="264" r:id="rId37"/>
    <p:sldId id="283" r:id="rId38"/>
    <p:sldId id="349" r:id="rId39"/>
    <p:sldId id="307" r:id="rId40"/>
    <p:sldId id="334" r:id="rId41"/>
    <p:sldId id="366" r:id="rId42"/>
    <p:sldId id="308" r:id="rId43"/>
    <p:sldId id="331" r:id="rId44"/>
    <p:sldId id="370" r:id="rId45"/>
    <p:sldId id="363" r:id="rId46"/>
    <p:sldId id="362" r:id="rId47"/>
    <p:sldId id="393" r:id="rId48"/>
    <p:sldId id="394" r:id="rId4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0" autoAdjust="0"/>
    <p:restoredTop sz="94660"/>
  </p:normalViewPr>
  <p:slideViewPr>
    <p:cSldViewPr>
      <p:cViewPr varScale="1">
        <p:scale>
          <a:sx n="116" d="100"/>
          <a:sy n="116" d="100"/>
        </p:scale>
        <p:origin x="1212"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6-14T13:48:34.534"/>
    </inkml:context>
    <inkml:brush xml:id="br0">
      <inkml:brushProperty name="width" value="0.025" units="cm"/>
      <inkml:brushProperty name="height" value="0.025" units="cm"/>
    </inkml:brush>
  </inkml:definitions>
  <inkml:trace contextRef="#ctx0" brushRef="#br0">20487 4822 12872,'0'0'280,"0"0"56,0 30 16,0-30 16,0 0-296,0 0-72,0 0 0,-30 0 0,30 0 0,0 0-88,0 0 24,0 0 0,0 0-8,0 0 0,30-30 0,-30 30-3632,0 0-720</inkml:trace>
  <inkml:trace contextRef="#ctx0" brushRef="#br0" timeOffset="-593">20731 4913 9432,'0'0'264,"0"0"64,-15 0-264,15 0-64,0 0 0,0 0 0,-16 0 240,16 0 32,0 0 8,0 0 0,0 0-280,0 0-96,0 0 0,16 15 0,-1-15 96,0 0-88,-15 0 88,0-15-2912,15 15-528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9D54C-E564-481F-B8BF-F17413CBB243}" type="datetimeFigureOut">
              <a:rPr lang="en-US" smtClean="0"/>
              <a:t>9/23/2019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A2F02-0CED-478C-AB63-40126C6AE811}" type="slidenum">
              <a:rPr lang="en-US" smtClean="0"/>
              <a:t>‹Nº›</a:t>
            </a:fld>
            <a:endParaRPr lang="en-US"/>
          </a:p>
        </p:txBody>
      </p:sp>
    </p:spTree>
    <p:extLst>
      <p:ext uri="{BB962C8B-B14F-4D97-AF65-F5344CB8AC3E}">
        <p14:creationId xmlns:p14="http://schemas.microsoft.com/office/powerpoint/2010/main" val="419358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A2F02-0CED-478C-AB63-40126C6AE811}" type="slidenum">
              <a:rPr lang="en-US" smtClean="0"/>
              <a:t>41</a:t>
            </a:fld>
            <a:endParaRPr lang="en-US"/>
          </a:p>
        </p:txBody>
      </p:sp>
    </p:spTree>
    <p:extLst>
      <p:ext uri="{BB962C8B-B14F-4D97-AF65-F5344CB8AC3E}">
        <p14:creationId xmlns:p14="http://schemas.microsoft.com/office/powerpoint/2010/main" val="264472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23/09/2019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23/09/2019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emf"/><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6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28.png"/><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emf"/><Relationship Id="rId1" Type="http://schemas.openxmlformats.org/officeDocument/2006/relationships/slideLayout" Target="../slideLayouts/slideLayout7.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683568" y="102986"/>
            <a:ext cx="8085615"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b="1" dirty="0"/>
              <a:t>ANÁLISIS DE DATOS ESPACIALES</a:t>
            </a:r>
          </a:p>
          <a:p>
            <a:pPr algn="r"/>
            <a:endParaRPr lang="es-CO" b="1" dirty="0"/>
          </a:p>
          <a:p>
            <a:pPr algn="r"/>
            <a:endParaRPr lang="es-CO" sz="1400" b="1" dirty="0"/>
          </a:p>
          <a:p>
            <a:pPr algn="r"/>
            <a:r>
              <a:rPr lang="es-CO" sz="3200" b="1" dirty="0"/>
              <a:t>EDIER V. ARISTIZÁBAL G.</a:t>
            </a:r>
          </a:p>
          <a:p>
            <a:pPr algn="r">
              <a:lnSpc>
                <a:spcPct val="150000"/>
              </a:lnSpc>
            </a:pPr>
            <a:r>
              <a:rPr lang="es-CO" sz="1800" dirty="0"/>
              <a:t>Ing. Geólogo (Universidad Nacional de Colombia)</a:t>
            </a:r>
          </a:p>
          <a:p>
            <a:pPr algn="r">
              <a:lnSpc>
                <a:spcPct val="150000"/>
              </a:lnSpc>
            </a:pPr>
            <a:r>
              <a:rPr lang="es-CO" sz="1800" dirty="0"/>
              <a:t>Esp. en Gestión de Riesgos Geológicos (Universidad de Ginebra – Suiza)</a:t>
            </a:r>
          </a:p>
          <a:p>
            <a:pPr algn="r">
              <a:lnSpc>
                <a:spcPct val="150000"/>
              </a:lnSpc>
            </a:pPr>
            <a:r>
              <a:rPr lang="es-CO" sz="1800" dirty="0" err="1"/>
              <a:t>MSc</a:t>
            </a:r>
            <a:r>
              <a:rPr lang="es-CO" sz="1800" dirty="0"/>
              <a:t>. en </a:t>
            </a:r>
            <a:r>
              <a:rPr lang="es-CO" sz="1800" dirty="0" err="1"/>
              <a:t>Geociencias</a:t>
            </a:r>
            <a:r>
              <a:rPr lang="es-CO" sz="1800" dirty="0"/>
              <a:t> (Universidad de Shimane – Japón)</a:t>
            </a:r>
          </a:p>
          <a:p>
            <a:pPr algn="r">
              <a:lnSpc>
                <a:spcPct val="150000"/>
              </a:lnSpc>
            </a:pPr>
            <a:r>
              <a:rPr lang="es-CO" sz="1800" dirty="0"/>
              <a:t>PhD. en Ingeniería (Universidad Nacional de Colombia)</a:t>
            </a:r>
          </a:p>
          <a:p>
            <a:pPr algn="r">
              <a:lnSpc>
                <a:spcPct val="150000"/>
              </a:lnSpc>
            </a:pPr>
            <a:endParaRPr lang="es-CO" sz="1800" dirty="0"/>
          </a:p>
          <a:p>
            <a:pPr algn="r">
              <a:lnSpc>
                <a:spcPct val="150000"/>
              </a:lnSpc>
            </a:pPr>
            <a:r>
              <a:rPr lang="es-CO" sz="1800" dirty="0"/>
              <a:t>Universidad Nacional de Colombia</a:t>
            </a:r>
          </a:p>
          <a:p>
            <a:pPr algn="r">
              <a:lnSpc>
                <a:spcPct val="150000"/>
              </a:lnSpc>
            </a:pPr>
            <a:r>
              <a:rPr lang="es-CO" sz="1800" dirty="0"/>
              <a:t>Facultad de Minas</a:t>
            </a:r>
          </a:p>
          <a:p>
            <a:pPr algn="r">
              <a:lnSpc>
                <a:spcPct val="150000"/>
              </a:lnSpc>
            </a:pPr>
            <a:r>
              <a:rPr lang="es-CO" sz="1800" dirty="0"/>
              <a:t>Departamento de </a:t>
            </a:r>
            <a:r>
              <a:rPr lang="es-CO" sz="1800" dirty="0" err="1"/>
              <a:t>Geociencias</a:t>
            </a:r>
            <a:endParaRPr lang="es-CO" sz="1800" dirty="0"/>
          </a:p>
          <a:p>
            <a:pPr algn="r"/>
            <a:endParaRPr lang="es-CO" sz="1800" b="1" dirty="0"/>
          </a:p>
          <a:p>
            <a:pPr algn="r"/>
            <a:endParaRPr lang="es-CO" sz="180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1360246" y="4197550"/>
            <a:ext cx="3021263" cy="1605552"/>
          </a:xfrm>
          <a:prstGeom prst="rect">
            <a:avLst/>
          </a:prstGeom>
        </p:spPr>
      </p:pic>
    </p:spTree>
    <p:extLst>
      <p:ext uri="{BB962C8B-B14F-4D97-AF65-F5344CB8AC3E}">
        <p14:creationId xmlns:p14="http://schemas.microsoft.com/office/powerpoint/2010/main" val="108200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1600/1*J2B_bcbd1-s1kpWOu_FZrg.png">
            <a:extLst>
              <a:ext uri="{FF2B5EF4-FFF2-40B4-BE49-F238E27FC236}">
                <a16:creationId xmlns:a16="http://schemas.microsoft.com/office/drawing/2014/main" xmlns="" id="{9775EFB4-A48C-425C-87AE-3D0E2DDF30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496" y="1340768"/>
            <a:ext cx="9001000" cy="4608512"/>
          </a:xfrm>
          <a:prstGeom prst="rect">
            <a:avLst/>
          </a:prstGeom>
          <a:noFill/>
          <a:ln>
            <a:noFill/>
          </a:ln>
        </p:spPr>
      </p:pic>
      <p:pic>
        <p:nvPicPr>
          <p:cNvPr id="3" name="6 Imagen">
            <a:extLst>
              <a:ext uri="{FF2B5EF4-FFF2-40B4-BE49-F238E27FC236}">
                <a16:creationId xmlns:a16="http://schemas.microsoft.com/office/drawing/2014/main" xmlns="" id="{0396FA09-1189-4553-B15B-EA4A29DDAE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xmlns="" id="{2A8F0B81-2E07-409D-B91A-7013B8AD6CD9}"/>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5E324F32-1653-484E-8C88-D83C56F0701E}"/>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86703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6F5B27E-EE7C-4FDD-855B-29DC960BEBBE}"/>
              </a:ext>
            </a:extLst>
          </p:cNvPr>
          <p:cNvPicPr>
            <a:picLocks noChangeAspect="1"/>
          </p:cNvPicPr>
          <p:nvPr/>
        </p:nvPicPr>
        <p:blipFill>
          <a:blip r:embed="rId2"/>
          <a:stretch>
            <a:fillRect/>
          </a:stretch>
        </p:blipFill>
        <p:spPr>
          <a:xfrm>
            <a:off x="54875" y="857250"/>
            <a:ext cx="9034250" cy="5143500"/>
          </a:xfrm>
          <a:prstGeom prst="rect">
            <a:avLst/>
          </a:prstGeom>
        </p:spPr>
      </p:pic>
      <p:pic>
        <p:nvPicPr>
          <p:cNvPr id="3" name="6 Imagen">
            <a:extLst>
              <a:ext uri="{FF2B5EF4-FFF2-40B4-BE49-F238E27FC236}">
                <a16:creationId xmlns:a16="http://schemas.microsoft.com/office/drawing/2014/main" xmlns="" id="{FC668743-D134-4B7C-AD64-CEDCE63AD7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xmlns="" id="{122D2749-E581-4C9E-9154-3A2DBFD96258}"/>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A22BD583-A108-462D-94F7-78EB04405496}"/>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17072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EE6A091-9365-433B-895C-7C8030F95AFD}"/>
              </a:ext>
            </a:extLst>
          </p:cNvPr>
          <p:cNvPicPr>
            <a:picLocks noChangeAspect="1"/>
          </p:cNvPicPr>
          <p:nvPr/>
        </p:nvPicPr>
        <p:blipFill>
          <a:blip r:embed="rId2"/>
          <a:stretch>
            <a:fillRect/>
          </a:stretch>
        </p:blipFill>
        <p:spPr>
          <a:xfrm>
            <a:off x="2195736" y="1217737"/>
            <a:ext cx="5050631" cy="850106"/>
          </a:xfrm>
          <a:prstGeom prst="rect">
            <a:avLst/>
          </a:prstGeom>
        </p:spPr>
      </p:pic>
      <p:pic>
        <p:nvPicPr>
          <p:cNvPr id="3" name="Picture 2">
            <a:extLst>
              <a:ext uri="{FF2B5EF4-FFF2-40B4-BE49-F238E27FC236}">
                <a16:creationId xmlns:a16="http://schemas.microsoft.com/office/drawing/2014/main" xmlns="" id="{B9E395F2-76A8-4FFF-9F5E-4323D20AFBF5}"/>
              </a:ext>
            </a:extLst>
          </p:cNvPr>
          <p:cNvPicPr>
            <a:picLocks noChangeAspect="1"/>
          </p:cNvPicPr>
          <p:nvPr/>
        </p:nvPicPr>
        <p:blipFill>
          <a:blip r:embed="rId3"/>
          <a:stretch>
            <a:fillRect/>
          </a:stretch>
        </p:blipFill>
        <p:spPr>
          <a:xfrm>
            <a:off x="1547664" y="4365104"/>
            <a:ext cx="5865019" cy="792956"/>
          </a:xfrm>
          <a:prstGeom prst="rect">
            <a:avLst/>
          </a:prstGeom>
        </p:spPr>
      </p:pic>
      <p:sp>
        <p:nvSpPr>
          <p:cNvPr id="4" name="Rectangle 3">
            <a:extLst>
              <a:ext uri="{FF2B5EF4-FFF2-40B4-BE49-F238E27FC236}">
                <a16:creationId xmlns:a16="http://schemas.microsoft.com/office/drawing/2014/main" xmlns="" id="{E31E79BC-B52F-46E3-A5CC-21DD6431BBED}"/>
              </a:ext>
            </a:extLst>
          </p:cNvPr>
          <p:cNvSpPr/>
          <p:nvPr/>
        </p:nvSpPr>
        <p:spPr>
          <a:xfrm>
            <a:off x="3275797" y="3356992"/>
            <a:ext cx="2067361" cy="369332"/>
          </a:xfrm>
          <a:prstGeom prst="rect">
            <a:avLst/>
          </a:prstGeom>
        </p:spPr>
        <p:txBody>
          <a:bodyPr wrap="none">
            <a:spAutoFit/>
          </a:bodyPr>
          <a:lstStyle/>
          <a:p>
            <a:r>
              <a:rPr lang="en-US" b="1" dirty="0"/>
              <a:t>Basic train-test split</a:t>
            </a:r>
          </a:p>
        </p:txBody>
      </p:sp>
      <p:pic>
        <p:nvPicPr>
          <p:cNvPr id="5" name="6 Imagen">
            <a:extLst>
              <a:ext uri="{FF2B5EF4-FFF2-40B4-BE49-F238E27FC236}">
                <a16:creationId xmlns:a16="http://schemas.microsoft.com/office/drawing/2014/main" xmlns="" id="{849FBA53-8846-495A-98D1-88987F24E0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xmlns="" id="{6128A73D-80C5-469D-9272-F07F7D0E661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xmlns="" id="{A94C8F3B-8BED-4A4F-92EA-5780D3702141}"/>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339478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3D447C2-3F28-4792-AC4F-2ECA2D049491}"/>
              </a:ext>
            </a:extLst>
          </p:cNvPr>
          <p:cNvSpPr/>
          <p:nvPr/>
        </p:nvSpPr>
        <p:spPr>
          <a:xfrm>
            <a:off x="3419872" y="980728"/>
            <a:ext cx="1490473" cy="369332"/>
          </a:xfrm>
          <a:prstGeom prst="rect">
            <a:avLst/>
          </a:prstGeom>
        </p:spPr>
        <p:txBody>
          <a:bodyPr wrap="none">
            <a:spAutoFit/>
          </a:bodyPr>
          <a:lstStyle/>
          <a:p>
            <a:r>
              <a:rPr lang="en-US" b="1" dirty="0" err="1"/>
              <a:t>KFold</a:t>
            </a:r>
            <a:r>
              <a:rPr lang="en-US" b="1" dirty="0"/>
              <a:t> iterator</a:t>
            </a:r>
          </a:p>
        </p:txBody>
      </p:sp>
      <p:pic>
        <p:nvPicPr>
          <p:cNvPr id="3" name="Picture 2">
            <a:extLst>
              <a:ext uri="{FF2B5EF4-FFF2-40B4-BE49-F238E27FC236}">
                <a16:creationId xmlns:a16="http://schemas.microsoft.com/office/drawing/2014/main" xmlns="" id="{67A926AC-2A37-4FE1-A45E-200ABD28195A}"/>
              </a:ext>
            </a:extLst>
          </p:cNvPr>
          <p:cNvPicPr>
            <a:picLocks noChangeAspect="1"/>
          </p:cNvPicPr>
          <p:nvPr/>
        </p:nvPicPr>
        <p:blipFill>
          <a:blip r:embed="rId2"/>
          <a:stretch>
            <a:fillRect/>
          </a:stretch>
        </p:blipFill>
        <p:spPr>
          <a:xfrm>
            <a:off x="1418035" y="1914525"/>
            <a:ext cx="6307931" cy="3028950"/>
          </a:xfrm>
          <a:prstGeom prst="rect">
            <a:avLst/>
          </a:prstGeom>
        </p:spPr>
      </p:pic>
      <p:pic>
        <p:nvPicPr>
          <p:cNvPr id="4" name="6 Imagen">
            <a:extLst>
              <a:ext uri="{FF2B5EF4-FFF2-40B4-BE49-F238E27FC236}">
                <a16:creationId xmlns:a16="http://schemas.microsoft.com/office/drawing/2014/main" xmlns="" id="{58924949-5C80-4495-9594-9C77CACEB4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xmlns="" id="{D550BB46-07E6-45B5-992F-3119CF44722D}"/>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xmlns="" id="{4B7E0E97-B005-4FF1-8CF6-EFBDDB68847B}"/>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77108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29FD78A-E3EC-4ED6-A03A-1443AC9A517D}"/>
              </a:ext>
            </a:extLst>
          </p:cNvPr>
          <p:cNvSpPr/>
          <p:nvPr/>
        </p:nvSpPr>
        <p:spPr>
          <a:xfrm>
            <a:off x="3419872" y="3026023"/>
            <a:ext cx="1561068" cy="369332"/>
          </a:xfrm>
          <a:prstGeom prst="rect">
            <a:avLst/>
          </a:prstGeom>
        </p:spPr>
        <p:txBody>
          <a:bodyPr wrap="none">
            <a:spAutoFit/>
          </a:bodyPr>
          <a:lstStyle/>
          <a:p>
            <a:r>
              <a:rPr lang="en-US" b="1" dirty="0"/>
              <a:t>Leave-one-out</a:t>
            </a:r>
          </a:p>
        </p:txBody>
      </p:sp>
      <p:pic>
        <p:nvPicPr>
          <p:cNvPr id="3" name="Picture 2">
            <a:extLst>
              <a:ext uri="{FF2B5EF4-FFF2-40B4-BE49-F238E27FC236}">
                <a16:creationId xmlns:a16="http://schemas.microsoft.com/office/drawing/2014/main" xmlns="" id="{D7755A7A-97E4-46E6-A4D1-D72D88C0B52E}"/>
              </a:ext>
            </a:extLst>
          </p:cNvPr>
          <p:cNvPicPr>
            <a:picLocks noChangeAspect="1"/>
          </p:cNvPicPr>
          <p:nvPr/>
        </p:nvPicPr>
        <p:blipFill>
          <a:blip r:embed="rId2"/>
          <a:stretch>
            <a:fillRect/>
          </a:stretch>
        </p:blipFill>
        <p:spPr>
          <a:xfrm>
            <a:off x="1336230" y="3944245"/>
            <a:ext cx="6457950" cy="2278856"/>
          </a:xfrm>
          <a:prstGeom prst="rect">
            <a:avLst/>
          </a:prstGeom>
        </p:spPr>
      </p:pic>
      <p:pic>
        <p:nvPicPr>
          <p:cNvPr id="4" name="6 Imagen">
            <a:extLst>
              <a:ext uri="{FF2B5EF4-FFF2-40B4-BE49-F238E27FC236}">
                <a16:creationId xmlns:a16="http://schemas.microsoft.com/office/drawing/2014/main" xmlns="" id="{6B9656C8-77DD-4EDD-A257-97D9C2ED20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xmlns="" id="{C83F039A-ADB7-4C7B-AED9-0C173663DCB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xmlns="" id="{04B2907D-D814-4E1E-93E3-EFC4E26CBA69}"/>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pic>
        <p:nvPicPr>
          <p:cNvPr id="7" name="Picture 6">
            <a:extLst>
              <a:ext uri="{FF2B5EF4-FFF2-40B4-BE49-F238E27FC236}">
                <a16:creationId xmlns:a16="http://schemas.microsoft.com/office/drawing/2014/main" xmlns="" id="{873623A9-5207-43B9-9998-D6B1943BFF1C}"/>
              </a:ext>
            </a:extLst>
          </p:cNvPr>
          <p:cNvPicPr>
            <a:picLocks noChangeAspect="1"/>
          </p:cNvPicPr>
          <p:nvPr/>
        </p:nvPicPr>
        <p:blipFill>
          <a:blip r:embed="rId4"/>
          <a:stretch>
            <a:fillRect/>
          </a:stretch>
        </p:blipFill>
        <p:spPr>
          <a:xfrm>
            <a:off x="-6795" y="910618"/>
            <a:ext cx="9144000" cy="1550769"/>
          </a:xfrm>
          <a:prstGeom prst="rect">
            <a:avLst/>
          </a:prstGeom>
        </p:spPr>
      </p:pic>
    </p:spTree>
    <p:extLst>
      <p:ext uri="{BB962C8B-B14F-4D97-AF65-F5344CB8AC3E}">
        <p14:creationId xmlns:p14="http://schemas.microsoft.com/office/powerpoint/2010/main" val="1788963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6B87DCC-67E5-484D-9001-FDE5B8123655}"/>
              </a:ext>
            </a:extLst>
          </p:cNvPr>
          <p:cNvSpPr/>
          <p:nvPr/>
        </p:nvSpPr>
        <p:spPr>
          <a:xfrm>
            <a:off x="3059832" y="1065081"/>
            <a:ext cx="1354282" cy="369332"/>
          </a:xfrm>
          <a:prstGeom prst="rect">
            <a:avLst/>
          </a:prstGeom>
        </p:spPr>
        <p:txBody>
          <a:bodyPr wrap="none">
            <a:spAutoFit/>
          </a:bodyPr>
          <a:lstStyle/>
          <a:p>
            <a:r>
              <a:rPr lang="en-US" b="1" dirty="0"/>
              <a:t>Leave-P-Out</a:t>
            </a:r>
          </a:p>
        </p:txBody>
      </p:sp>
      <p:pic>
        <p:nvPicPr>
          <p:cNvPr id="3" name="Picture 2">
            <a:extLst>
              <a:ext uri="{FF2B5EF4-FFF2-40B4-BE49-F238E27FC236}">
                <a16:creationId xmlns:a16="http://schemas.microsoft.com/office/drawing/2014/main" xmlns="" id="{D0FFD134-97A7-4016-BB69-96A5186CC966}"/>
              </a:ext>
            </a:extLst>
          </p:cNvPr>
          <p:cNvPicPr>
            <a:picLocks noChangeAspect="1"/>
          </p:cNvPicPr>
          <p:nvPr/>
        </p:nvPicPr>
        <p:blipFill>
          <a:blip r:embed="rId2"/>
          <a:stretch>
            <a:fillRect/>
          </a:stretch>
        </p:blipFill>
        <p:spPr>
          <a:xfrm>
            <a:off x="1314450" y="1878806"/>
            <a:ext cx="6515100" cy="3100388"/>
          </a:xfrm>
          <a:prstGeom prst="rect">
            <a:avLst/>
          </a:prstGeom>
        </p:spPr>
      </p:pic>
      <p:pic>
        <p:nvPicPr>
          <p:cNvPr id="4" name="6 Imagen">
            <a:extLst>
              <a:ext uri="{FF2B5EF4-FFF2-40B4-BE49-F238E27FC236}">
                <a16:creationId xmlns:a16="http://schemas.microsoft.com/office/drawing/2014/main" xmlns="" id="{FC32CC7D-082A-47C2-840E-00800EE652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xmlns="" id="{20C3BEE1-877C-495A-ACB1-0FDA39D8486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xmlns="" id="{A9DE4846-60E3-4B91-82AB-A58F846E2C67}"/>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595447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7544" y="2132856"/>
            <a:ext cx="5976663" cy="2554545"/>
          </a:xfrm>
          <a:prstGeom prst="rect">
            <a:avLst/>
          </a:prstGeom>
          <a:noFill/>
        </p:spPr>
        <p:txBody>
          <a:bodyPr wrap="square" rtlCol="0">
            <a:spAutoFit/>
          </a:bodyPr>
          <a:lstStyle/>
          <a:p>
            <a:endParaRPr lang="es-CO" sz="1600" dirty="0"/>
          </a:p>
          <a:p>
            <a:pPr marL="285750" indent="-285750">
              <a:buFont typeface="Wingdings" panose="05000000000000000000" pitchFamily="2" charset="2"/>
              <a:buChar char="ü"/>
            </a:pPr>
            <a:r>
              <a:rPr lang="es-CO" sz="1600" dirty="0"/>
              <a:t>Su adecuación (conceptual y matemáticamente) en describir el comportamiento del sistema</a:t>
            </a:r>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r>
              <a:rPr lang="es-CO" sz="1600" dirty="0"/>
              <a:t>Su robustez a pequeños cambios de los parámetros de entrada (</a:t>
            </a:r>
            <a:r>
              <a:rPr lang="es-CO" sz="1600" dirty="0" err="1"/>
              <a:t>e.j</a:t>
            </a:r>
            <a:r>
              <a:rPr lang="es-CO" sz="1600" dirty="0"/>
              <a:t>. sensibilidad a los datos)</a:t>
            </a:r>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r>
              <a:rPr lang="es-CO" sz="1600" dirty="0"/>
              <a:t>Su exactitud en predecir los datos observados</a:t>
            </a: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7" name="CuadroTexto 6"/>
          <p:cNvSpPr txBox="1"/>
          <p:nvPr/>
        </p:nvSpPr>
        <p:spPr>
          <a:xfrm>
            <a:off x="4545493" y="6563290"/>
            <a:ext cx="4589718" cy="246221"/>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a:t>
            </a:r>
          </a:p>
        </p:txBody>
      </p:sp>
      <p:sp>
        <p:nvSpPr>
          <p:cNvPr id="2" name="Rectángulo 1"/>
          <p:cNvSpPr/>
          <p:nvPr/>
        </p:nvSpPr>
        <p:spPr>
          <a:xfrm>
            <a:off x="323528" y="1231449"/>
            <a:ext cx="8352928" cy="369332"/>
          </a:xfrm>
          <a:prstGeom prst="rect">
            <a:avLst/>
          </a:prstGeom>
        </p:spPr>
        <p:txBody>
          <a:bodyPr wrap="square">
            <a:spAutoFit/>
          </a:bodyPr>
          <a:lstStyle/>
          <a:p>
            <a:r>
              <a:rPr lang="es-CO" dirty="0"/>
              <a:t>La aceptación de un modelo necesita responder al menos a tres criterios:</a:t>
            </a:r>
          </a:p>
        </p:txBody>
      </p:sp>
      <p:sp>
        <p:nvSpPr>
          <p:cNvPr id="8" name="Cerrar llave 7"/>
          <p:cNvSpPr/>
          <p:nvPr/>
        </p:nvSpPr>
        <p:spPr>
          <a:xfrm>
            <a:off x="6084168" y="2348880"/>
            <a:ext cx="216024" cy="158417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9" name="Cerrar llave 8"/>
          <p:cNvSpPr/>
          <p:nvPr/>
        </p:nvSpPr>
        <p:spPr>
          <a:xfrm>
            <a:off x="6062332" y="4226920"/>
            <a:ext cx="144016" cy="47472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10" name="CuadroTexto 9"/>
          <p:cNvSpPr txBox="1"/>
          <p:nvPr/>
        </p:nvSpPr>
        <p:spPr>
          <a:xfrm>
            <a:off x="6346582" y="2961969"/>
            <a:ext cx="2173993" cy="338554"/>
          </a:xfrm>
          <a:prstGeom prst="rect">
            <a:avLst/>
          </a:prstGeom>
          <a:noFill/>
        </p:spPr>
        <p:txBody>
          <a:bodyPr wrap="none" rtlCol="0">
            <a:spAutoFit/>
          </a:bodyPr>
          <a:lstStyle/>
          <a:p>
            <a:r>
              <a:rPr lang="es-CO" sz="1600" i="1" dirty="0"/>
              <a:t>Desempeño del modelo</a:t>
            </a:r>
          </a:p>
        </p:txBody>
      </p:sp>
      <p:sp>
        <p:nvSpPr>
          <p:cNvPr id="11" name="CuadroTexto 10"/>
          <p:cNvSpPr txBox="1"/>
          <p:nvPr/>
        </p:nvSpPr>
        <p:spPr>
          <a:xfrm>
            <a:off x="6375836" y="4295006"/>
            <a:ext cx="2003882" cy="338554"/>
          </a:xfrm>
          <a:prstGeom prst="rect">
            <a:avLst/>
          </a:prstGeom>
          <a:noFill/>
        </p:spPr>
        <p:txBody>
          <a:bodyPr wrap="none" rtlCol="0">
            <a:spAutoFit/>
          </a:bodyPr>
          <a:lstStyle/>
          <a:p>
            <a:r>
              <a:rPr lang="es-CO" sz="1600" i="1" dirty="0"/>
              <a:t>Predicción del modelo</a:t>
            </a:r>
          </a:p>
        </p:txBody>
      </p:sp>
    </p:spTree>
    <p:extLst>
      <p:ext uri="{BB962C8B-B14F-4D97-AF65-F5344CB8AC3E}">
        <p14:creationId xmlns:p14="http://schemas.microsoft.com/office/powerpoint/2010/main" val="246414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7545" y="1196752"/>
            <a:ext cx="7992888" cy="3970318"/>
          </a:xfrm>
          <a:prstGeom prst="rect">
            <a:avLst/>
          </a:prstGeom>
          <a:noFill/>
        </p:spPr>
        <p:txBody>
          <a:bodyPr wrap="square" rtlCol="0">
            <a:spAutoFit/>
          </a:bodyPr>
          <a:lstStyle/>
          <a:p>
            <a:pPr algn="just"/>
            <a:r>
              <a:rPr lang="es-CO" dirty="0"/>
              <a:t>La evaluación de la predicción de la ocurrencia espacial de deslizamientos debe ser chequeada:</a:t>
            </a:r>
          </a:p>
          <a:p>
            <a:pPr algn="just"/>
            <a:endParaRPr lang="es-CO" dirty="0"/>
          </a:p>
          <a:p>
            <a:pPr marL="400050" indent="-400050" algn="just">
              <a:buAutoNum type="romanLcParenR"/>
            </a:pPr>
            <a:r>
              <a:rPr lang="es-CO" dirty="0"/>
              <a:t>Contra la información usada para preparar el pronóstico (</a:t>
            </a:r>
            <a:r>
              <a:rPr lang="en-US" b="1" i="1" dirty="0"/>
              <a:t>Success rate</a:t>
            </a:r>
            <a:r>
              <a:rPr lang="es-CO" dirty="0"/>
              <a:t>)</a:t>
            </a:r>
          </a:p>
          <a:p>
            <a:pPr algn="just"/>
            <a:r>
              <a:rPr lang="es-CO" dirty="0">
                <a:sym typeface="Wingdings" panose="05000000000000000000" pitchFamily="2" charset="2"/>
              </a:rPr>
              <a:t> Se refiere a la “bondad del ajuste” del modelo. </a:t>
            </a:r>
            <a:r>
              <a:rPr lang="es-CO" i="1" dirty="0">
                <a:sym typeface="Wingdings" panose="05000000000000000000" pitchFamily="2" charset="2"/>
              </a:rPr>
              <a:t>Qué tan bien el modelo se desempeña?</a:t>
            </a:r>
          </a:p>
          <a:p>
            <a:pPr algn="just"/>
            <a:endParaRPr lang="es-CO" dirty="0"/>
          </a:p>
          <a:p>
            <a:pPr marL="400050" indent="-400050" algn="just">
              <a:buAutoNum type="romanLcParenR"/>
            </a:pPr>
            <a:r>
              <a:rPr lang="es-CO" dirty="0"/>
              <a:t>Contra el futuro, cuando el evento finalmente ocurra (</a:t>
            </a:r>
            <a:r>
              <a:rPr lang="en-US" b="1" i="1" dirty="0"/>
              <a:t>Prediction rate</a:t>
            </a:r>
            <a:r>
              <a:rPr lang="es-CO" dirty="0"/>
              <a:t>)</a:t>
            </a:r>
          </a:p>
          <a:p>
            <a:pPr algn="just"/>
            <a:r>
              <a:rPr lang="es-CO" dirty="0">
                <a:sym typeface="Wingdings" panose="05000000000000000000" pitchFamily="2" charset="2"/>
              </a:rPr>
              <a:t> Se refiere a la habilidad del modelo para predecir adecuadamente los futuros deslizamientos. </a:t>
            </a:r>
            <a:r>
              <a:rPr lang="es-CO" i="1" dirty="0">
                <a:sym typeface="Wingdings" panose="05000000000000000000" pitchFamily="2" charset="2"/>
              </a:rPr>
              <a:t>Qué tan bien el modelo predice?</a:t>
            </a:r>
            <a:endParaRPr lang="es-CO" i="1" dirty="0"/>
          </a:p>
          <a:p>
            <a:pPr algn="just"/>
            <a:endParaRPr lang="es-CO" dirty="0"/>
          </a:p>
          <a:p>
            <a:pPr algn="just"/>
            <a:r>
              <a:rPr lang="es-CO" dirty="0"/>
              <a:t>En general es mas fácil obtener niveles altos del ajuste del modelo que alcanzar niveles similares para el desempeño de la predicción. Y sin embargo el segundo es mas importante para efectos prácticos.</a:t>
            </a: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2" name="CuadroTexto 1"/>
          <p:cNvSpPr txBox="1"/>
          <p:nvPr/>
        </p:nvSpPr>
        <p:spPr>
          <a:xfrm>
            <a:off x="7263357" y="6596623"/>
            <a:ext cx="1880643" cy="246221"/>
          </a:xfrm>
          <a:prstGeom prst="rect">
            <a:avLst/>
          </a:prstGeom>
          <a:noFill/>
        </p:spPr>
        <p:txBody>
          <a:bodyPr wrap="none" rtlCol="0">
            <a:spAutoFit/>
          </a:bodyPr>
          <a:lstStyle/>
          <a:p>
            <a:r>
              <a:rPr lang="es-CO" sz="1000" dirty="0"/>
              <a:t>Fuente: Davis &amp; </a:t>
            </a:r>
            <a:r>
              <a:rPr lang="es-CO" sz="1000" dirty="0" err="1"/>
              <a:t>Goodrich</a:t>
            </a:r>
            <a:r>
              <a:rPr lang="es-CO" sz="1000" dirty="0"/>
              <a:t> (1990)</a:t>
            </a:r>
          </a:p>
        </p:txBody>
      </p:sp>
    </p:spTree>
    <p:extLst>
      <p:ext uri="{BB962C8B-B14F-4D97-AF65-F5344CB8AC3E}">
        <p14:creationId xmlns:p14="http://schemas.microsoft.com/office/powerpoint/2010/main" val="3433938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7240" y="1392327"/>
            <a:ext cx="3938736" cy="369332"/>
          </a:xfrm>
          <a:prstGeom prst="rect">
            <a:avLst/>
          </a:prstGeom>
          <a:noFill/>
        </p:spPr>
        <p:txBody>
          <a:bodyPr wrap="square" rtlCol="0">
            <a:spAutoFit/>
          </a:bodyPr>
          <a:lstStyle/>
          <a:p>
            <a:r>
              <a:rPr lang="es-CO" dirty="0"/>
              <a:t>Matriz de confusión</a:t>
            </a:r>
          </a:p>
        </p:txBody>
      </p:sp>
      <p:pic>
        <p:nvPicPr>
          <p:cNvPr id="5"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p:cNvSpPr txBox="1"/>
          <p:nvPr/>
        </p:nvSpPr>
        <p:spPr>
          <a:xfrm>
            <a:off x="99062" y="116632"/>
            <a:ext cx="4142801" cy="523220"/>
          </a:xfrm>
          <a:prstGeom prst="rect">
            <a:avLst/>
          </a:prstGeom>
          <a:noFill/>
        </p:spPr>
        <p:txBody>
          <a:bodyPr wrap="none" rtlCol="0">
            <a:spAutoFit/>
          </a:bodyPr>
          <a:lstStyle/>
          <a:p>
            <a:r>
              <a:rPr lang="es-CO" sz="2800" b="1" dirty="0"/>
              <a:t>MÉTODOS DE VALIDACIÓN</a:t>
            </a:r>
          </a:p>
        </p:txBody>
      </p:sp>
      <p:sp>
        <p:nvSpPr>
          <p:cNvPr id="8" name="CuadroTexto 7"/>
          <p:cNvSpPr txBox="1"/>
          <p:nvPr/>
        </p:nvSpPr>
        <p:spPr>
          <a:xfrm>
            <a:off x="4545493" y="6563290"/>
            <a:ext cx="4589718" cy="246221"/>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a:t>
            </a:r>
          </a:p>
        </p:txBody>
      </p:sp>
      <p:sp>
        <p:nvSpPr>
          <p:cNvPr id="9" name="Cerrar llave 8"/>
          <p:cNvSpPr/>
          <p:nvPr/>
        </p:nvSpPr>
        <p:spPr>
          <a:xfrm>
            <a:off x="4046227" y="1466366"/>
            <a:ext cx="216024" cy="225066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10" name="Cerrar llave 9"/>
          <p:cNvSpPr/>
          <p:nvPr/>
        </p:nvSpPr>
        <p:spPr>
          <a:xfrm>
            <a:off x="4437927" y="2701987"/>
            <a:ext cx="198355" cy="141555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11" name="CuadroTexto 10"/>
          <p:cNvSpPr txBox="1"/>
          <p:nvPr/>
        </p:nvSpPr>
        <p:spPr>
          <a:xfrm>
            <a:off x="4811958" y="3240488"/>
            <a:ext cx="2173993" cy="338554"/>
          </a:xfrm>
          <a:prstGeom prst="rect">
            <a:avLst/>
          </a:prstGeom>
          <a:noFill/>
        </p:spPr>
        <p:txBody>
          <a:bodyPr wrap="none" rtlCol="0">
            <a:spAutoFit/>
          </a:bodyPr>
          <a:lstStyle/>
          <a:p>
            <a:r>
              <a:rPr lang="es-CO" sz="1600" i="1" dirty="0"/>
              <a:t>Desempeño del modelo</a:t>
            </a:r>
          </a:p>
        </p:txBody>
      </p:sp>
      <p:sp>
        <p:nvSpPr>
          <p:cNvPr id="12" name="CuadroTexto 11"/>
          <p:cNvSpPr txBox="1"/>
          <p:nvPr/>
        </p:nvSpPr>
        <p:spPr>
          <a:xfrm>
            <a:off x="4811958" y="1691744"/>
            <a:ext cx="2003882" cy="338554"/>
          </a:xfrm>
          <a:prstGeom prst="rect">
            <a:avLst/>
          </a:prstGeom>
          <a:noFill/>
        </p:spPr>
        <p:txBody>
          <a:bodyPr wrap="none" rtlCol="0">
            <a:spAutoFit/>
          </a:bodyPr>
          <a:lstStyle/>
          <a:p>
            <a:r>
              <a:rPr lang="es-CO" sz="1600" i="1" dirty="0"/>
              <a:t>Predicción del modelo</a:t>
            </a:r>
          </a:p>
        </p:txBody>
      </p:sp>
      <p:sp>
        <p:nvSpPr>
          <p:cNvPr id="2" name="CuadroTexto 1"/>
          <p:cNvSpPr txBox="1"/>
          <p:nvPr/>
        </p:nvSpPr>
        <p:spPr>
          <a:xfrm>
            <a:off x="417240" y="3677142"/>
            <a:ext cx="1667251" cy="369332"/>
          </a:xfrm>
          <a:prstGeom prst="rect">
            <a:avLst/>
          </a:prstGeom>
          <a:noFill/>
        </p:spPr>
        <p:txBody>
          <a:bodyPr wrap="none" rtlCol="0">
            <a:spAutoFit/>
          </a:bodyPr>
          <a:lstStyle/>
          <a:p>
            <a:r>
              <a:rPr lang="es-CO" dirty="0"/>
              <a:t>Grado de ajuste</a:t>
            </a:r>
          </a:p>
        </p:txBody>
      </p:sp>
      <p:sp>
        <p:nvSpPr>
          <p:cNvPr id="3" name="CuadroTexto 2"/>
          <p:cNvSpPr txBox="1"/>
          <p:nvPr/>
        </p:nvSpPr>
        <p:spPr>
          <a:xfrm>
            <a:off x="384428" y="1785651"/>
            <a:ext cx="3564117" cy="369332"/>
          </a:xfrm>
          <a:prstGeom prst="rect">
            <a:avLst/>
          </a:prstGeom>
          <a:noFill/>
        </p:spPr>
        <p:txBody>
          <a:bodyPr wrap="none" rtlCol="0">
            <a:spAutoFit/>
          </a:bodyPr>
          <a:lstStyle/>
          <a:p>
            <a:r>
              <a:rPr lang="es-CO" dirty="0"/>
              <a:t>Distancia a clasificación perfecta (r)</a:t>
            </a:r>
          </a:p>
        </p:txBody>
      </p:sp>
      <p:sp>
        <p:nvSpPr>
          <p:cNvPr id="14" name="CuadroTexto 13"/>
          <p:cNvSpPr txBox="1"/>
          <p:nvPr/>
        </p:nvSpPr>
        <p:spPr>
          <a:xfrm>
            <a:off x="417240" y="3307810"/>
            <a:ext cx="3464090" cy="369332"/>
          </a:xfrm>
          <a:prstGeom prst="rect">
            <a:avLst/>
          </a:prstGeom>
          <a:noFill/>
        </p:spPr>
        <p:txBody>
          <a:bodyPr wrap="none" rtlCol="0">
            <a:spAutoFit/>
          </a:bodyPr>
          <a:lstStyle/>
          <a:p>
            <a:r>
              <a:rPr lang="es-CO" dirty="0"/>
              <a:t>Área bajo la curva (</a:t>
            </a:r>
            <a:r>
              <a:rPr lang="es-CO" i="1" dirty="0"/>
              <a:t>AUROC, AU</a:t>
            </a:r>
            <a:r>
              <a:rPr lang="en-US" i="1" dirty="0"/>
              <a:t>SRC</a:t>
            </a:r>
            <a:r>
              <a:rPr lang="es-CO" dirty="0"/>
              <a:t>)</a:t>
            </a:r>
          </a:p>
        </p:txBody>
      </p:sp>
      <p:sp>
        <p:nvSpPr>
          <p:cNvPr id="15" name="Rectángulo 14"/>
          <p:cNvSpPr/>
          <p:nvPr/>
        </p:nvSpPr>
        <p:spPr>
          <a:xfrm>
            <a:off x="417240" y="2914486"/>
            <a:ext cx="3617016" cy="369332"/>
          </a:xfrm>
          <a:prstGeom prst="rect">
            <a:avLst/>
          </a:prstGeom>
        </p:spPr>
        <p:txBody>
          <a:bodyPr wrap="none">
            <a:spAutoFit/>
          </a:bodyPr>
          <a:lstStyle/>
          <a:p>
            <a:r>
              <a:rPr lang="es-CO" dirty="0"/>
              <a:t>Curvas de éxito (</a:t>
            </a:r>
            <a:r>
              <a:rPr lang="en-US" i="1" dirty="0"/>
              <a:t>Success-rate curves</a:t>
            </a:r>
            <a:r>
              <a:rPr lang="es-CO" dirty="0"/>
              <a:t>)</a:t>
            </a:r>
          </a:p>
        </p:txBody>
      </p:sp>
      <p:sp>
        <p:nvSpPr>
          <p:cNvPr id="16" name="Rectángulo 15"/>
          <p:cNvSpPr/>
          <p:nvPr/>
        </p:nvSpPr>
        <p:spPr>
          <a:xfrm>
            <a:off x="428348" y="2517321"/>
            <a:ext cx="3112519" cy="369332"/>
          </a:xfrm>
          <a:prstGeom prst="rect">
            <a:avLst/>
          </a:prstGeom>
        </p:spPr>
        <p:txBody>
          <a:bodyPr wrap="none">
            <a:spAutoFit/>
          </a:bodyPr>
          <a:lstStyle/>
          <a:p>
            <a:r>
              <a:rPr lang="es-CO" dirty="0"/>
              <a:t>Curvas ROC (</a:t>
            </a:r>
            <a:r>
              <a:rPr lang="en-US" i="1" dirty="0"/>
              <a:t>TPR </a:t>
            </a:r>
            <a:r>
              <a:rPr lang="en-US" i="1" dirty="0" err="1"/>
              <a:t>vs</a:t>
            </a:r>
            <a:r>
              <a:rPr lang="en-US" i="1" dirty="0"/>
              <a:t> FPR curves</a:t>
            </a:r>
            <a:r>
              <a:rPr lang="es-CO" dirty="0"/>
              <a:t>)</a:t>
            </a:r>
          </a:p>
        </p:txBody>
      </p:sp>
    </p:spTree>
    <p:extLst>
      <p:ext uri="{BB962C8B-B14F-4D97-AF65-F5344CB8AC3E}">
        <p14:creationId xmlns:p14="http://schemas.microsoft.com/office/powerpoint/2010/main" val="327346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images-1.medium.com/max/1600/1*Z54JgbS4DUwWSknhDCvNTQ.png">
            <a:extLst>
              <a:ext uri="{FF2B5EF4-FFF2-40B4-BE49-F238E27FC236}">
                <a16:creationId xmlns:a16="http://schemas.microsoft.com/office/drawing/2014/main" xmlns="" id="{9FCC7D8C-790D-46CB-B68E-16F31DE98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773" y="3223975"/>
            <a:ext cx="3546157" cy="26596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cdn-images-1.medium.com/max/1600/1*2lptVD05HarbzGKiZ44l5A.png">
            <a:extLst>
              <a:ext uri="{FF2B5EF4-FFF2-40B4-BE49-F238E27FC236}">
                <a16:creationId xmlns:a16="http://schemas.microsoft.com/office/drawing/2014/main" xmlns="" id="{D4F7AC68-8527-4FFA-A8D1-9A2E8D911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628800"/>
            <a:ext cx="4493031" cy="138875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xmlns="" id="{D7766904-7626-472A-ACB9-8015B9812E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xmlns="" id="{F0AF872C-B539-4AB3-9BB2-77D07034601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4">
            <a:extLst>
              <a:ext uri="{FF2B5EF4-FFF2-40B4-BE49-F238E27FC236}">
                <a16:creationId xmlns:a16="http://schemas.microsoft.com/office/drawing/2014/main" xmlns="" id="{56D49CEE-9093-415C-8C68-8C665D629650}"/>
              </a:ext>
            </a:extLst>
          </p:cNvPr>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Tree>
    <p:extLst>
      <p:ext uri="{BB962C8B-B14F-4D97-AF65-F5344CB8AC3E}">
        <p14:creationId xmlns:p14="http://schemas.microsoft.com/office/powerpoint/2010/main" val="8312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EBC1A21-3DB4-41FB-8809-DCD65ED603BF}"/>
              </a:ext>
            </a:extLst>
          </p:cNvPr>
          <p:cNvSpPr/>
          <p:nvPr/>
        </p:nvSpPr>
        <p:spPr>
          <a:xfrm>
            <a:off x="539552" y="2636912"/>
            <a:ext cx="8406174" cy="1077218"/>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images-1.medium.com/max/1600/1*7EYylA6XlXSGBCF77j_rOA.png">
            <a:extLst>
              <a:ext uri="{FF2B5EF4-FFF2-40B4-BE49-F238E27FC236}">
                <a16:creationId xmlns:a16="http://schemas.microsoft.com/office/drawing/2014/main" xmlns="" id="{4A9CADC0-D9FE-46F4-8C48-7005363F6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779355"/>
            <a:ext cx="7200800" cy="529928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xmlns="" id="{0292A99D-AC7F-457D-BA95-B598FE430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0C6DEC25-C3C1-45D1-8562-81F44F4B25A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6F134B3C-D1BF-4242-9C50-2DDD7A41E6D4}"/>
              </a:ext>
            </a:extLst>
          </p:cNvPr>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Tree>
    <p:extLst>
      <p:ext uri="{BB962C8B-B14F-4D97-AF65-F5344CB8AC3E}">
        <p14:creationId xmlns:p14="http://schemas.microsoft.com/office/powerpoint/2010/main" val="159244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r="48412"/>
          <a:stretch/>
        </p:blipFill>
        <p:spPr>
          <a:xfrm>
            <a:off x="653232" y="1209126"/>
            <a:ext cx="3403194" cy="2893089"/>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
        <p:nvSpPr>
          <p:cNvPr id="6" name="CuadroTexto 5"/>
          <p:cNvSpPr txBox="1"/>
          <p:nvPr/>
        </p:nvSpPr>
        <p:spPr>
          <a:xfrm>
            <a:off x="5177850" y="6637615"/>
            <a:ext cx="3966150" cy="246221"/>
          </a:xfrm>
          <a:prstGeom prst="rect">
            <a:avLst/>
          </a:prstGeom>
          <a:noFill/>
        </p:spPr>
        <p:txBody>
          <a:bodyPr wrap="none" rtlCol="0">
            <a:spAutoFit/>
          </a:bodyPr>
          <a:lstStyle/>
          <a:p>
            <a:r>
              <a:rPr lang="en-US" sz="1000" dirty="0" err="1"/>
              <a:t>Fuente</a:t>
            </a:r>
            <a:r>
              <a:rPr lang="en-US" sz="1000" dirty="0"/>
              <a:t>: Fawcett (2006), Rossi &amp; </a:t>
            </a:r>
            <a:r>
              <a:rPr lang="en-US" sz="1000" dirty="0" err="1"/>
              <a:t>Reichenbach</a:t>
            </a:r>
            <a:r>
              <a:rPr lang="en-US" sz="1000" dirty="0"/>
              <a:t> (2016); </a:t>
            </a:r>
            <a:r>
              <a:rPr lang="en-US" sz="1000" dirty="0" err="1"/>
              <a:t>Frattini</a:t>
            </a:r>
            <a:r>
              <a:rPr lang="en-US" sz="1000" dirty="0"/>
              <a:t> et al (2010)</a:t>
            </a:r>
          </a:p>
        </p:txBody>
      </p:sp>
      <p:pic>
        <p:nvPicPr>
          <p:cNvPr id="7" name="Imagen 6"/>
          <p:cNvPicPr>
            <a:picLocks noChangeAspect="1"/>
          </p:cNvPicPr>
          <p:nvPr/>
        </p:nvPicPr>
        <p:blipFill rotWithShape="1">
          <a:blip r:embed="rId4"/>
          <a:srcRect t="9311"/>
          <a:stretch/>
        </p:blipFill>
        <p:spPr>
          <a:xfrm>
            <a:off x="5580112" y="1772816"/>
            <a:ext cx="2435163" cy="2312507"/>
          </a:xfrm>
          <a:prstGeom prst="rect">
            <a:avLst/>
          </a:prstGeom>
        </p:spPr>
      </p:pic>
      <p:pic>
        <p:nvPicPr>
          <p:cNvPr id="8" name="Imagen 7"/>
          <p:cNvPicPr>
            <a:picLocks noChangeAspect="1"/>
          </p:cNvPicPr>
          <p:nvPr/>
        </p:nvPicPr>
        <p:blipFill>
          <a:blip r:embed="rId5"/>
          <a:stretch>
            <a:fillRect/>
          </a:stretch>
        </p:blipFill>
        <p:spPr>
          <a:xfrm>
            <a:off x="683568" y="4365104"/>
            <a:ext cx="6980417" cy="2173724"/>
          </a:xfrm>
          <a:prstGeom prst="rect">
            <a:avLst/>
          </a:prstGeom>
        </p:spPr>
      </p:pic>
      <p:sp>
        <p:nvSpPr>
          <p:cNvPr id="9" name="CuadroTexto 8"/>
          <p:cNvSpPr txBox="1"/>
          <p:nvPr/>
        </p:nvSpPr>
        <p:spPr>
          <a:xfrm>
            <a:off x="99806" y="946237"/>
            <a:ext cx="7933647" cy="369332"/>
          </a:xfrm>
          <a:prstGeom prst="rect">
            <a:avLst/>
          </a:prstGeom>
          <a:noFill/>
        </p:spPr>
        <p:txBody>
          <a:bodyPr wrap="none" rtlCol="0">
            <a:spAutoFit/>
          </a:bodyPr>
          <a:lstStyle/>
          <a:p>
            <a:r>
              <a:rPr lang="es-CO" dirty="0"/>
              <a:t>Comparación utilizando una clasificación binaria (tipo </a:t>
            </a:r>
            <a:r>
              <a:rPr lang="es-CO" dirty="0" err="1"/>
              <a:t>dummy</a:t>
            </a:r>
            <a:r>
              <a:rPr lang="es-CO" dirty="0"/>
              <a:t> – estable o inestable)</a:t>
            </a:r>
          </a:p>
        </p:txBody>
      </p:sp>
    </p:spTree>
    <p:extLst>
      <p:ext uri="{BB962C8B-B14F-4D97-AF65-F5344CB8AC3E}">
        <p14:creationId xmlns:p14="http://schemas.microsoft.com/office/powerpoint/2010/main" val="36136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images-1.medium.com/max/1200/1*uR09zTlPgIj5PvMYJZScVg.png">
            <a:extLst>
              <a:ext uri="{FF2B5EF4-FFF2-40B4-BE49-F238E27FC236}">
                <a16:creationId xmlns:a16="http://schemas.microsoft.com/office/drawing/2014/main" xmlns="" id="{23B6FE4A-5F09-4A06-9FB1-BFFA24EF7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873" y="1482329"/>
            <a:ext cx="6622256" cy="389334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xmlns="" id="{A07322A3-96DB-4A1D-B303-6B24D53C8A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xmlns="" id="{6DD3BA4F-0D4D-48C5-9890-961A5A31600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7E12AE1B-3110-4D25-AD71-AC55CDB7CE20}"/>
              </a:ext>
            </a:extLst>
          </p:cNvPr>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spTree>
    <p:extLst>
      <p:ext uri="{BB962C8B-B14F-4D97-AF65-F5344CB8AC3E}">
        <p14:creationId xmlns:p14="http://schemas.microsoft.com/office/powerpoint/2010/main" val="3034774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3 Grupo"/>
          <p:cNvGrpSpPr>
            <a:grpSpLocks/>
          </p:cNvGrpSpPr>
          <p:nvPr/>
        </p:nvGrpSpPr>
        <p:grpSpPr bwMode="auto">
          <a:xfrm>
            <a:off x="2195736" y="620712"/>
            <a:ext cx="6673850" cy="6237288"/>
            <a:chOff x="1714500" y="221457"/>
            <a:chExt cx="6943725" cy="6480175"/>
          </a:xfrm>
        </p:grpSpPr>
        <p:pic>
          <p:nvPicPr>
            <p:cNvPr id="68615" name="Picture 2" descr="D:\Users\MAXTER\Documents\Posgrados\PhD_Unal\Figuras\JPG_4\ROC.jpg"/>
            <p:cNvPicPr>
              <a:picLocks noChangeAspect="1" noChangeArrowheads="1"/>
            </p:cNvPicPr>
            <p:nvPr/>
          </p:nvPicPr>
          <p:blipFill>
            <a:blip r:embed="rId2">
              <a:extLst>
                <a:ext uri="{28A0092B-C50C-407E-A947-70E740481C1C}">
                  <a14:useLocalDpi xmlns:a14="http://schemas.microsoft.com/office/drawing/2010/main" val="0"/>
                </a:ext>
              </a:extLst>
            </a:blip>
            <a:srcRect l="6396" t="2489" r="27872" b="2707"/>
            <a:stretch>
              <a:fillRect/>
            </a:stretch>
          </p:blipFill>
          <p:spPr bwMode="auto">
            <a:xfrm>
              <a:off x="1714500" y="221457"/>
              <a:ext cx="694372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2 CuadroTexto"/>
            <p:cNvSpPr txBox="1">
              <a:spLocks noChangeArrowheads="1"/>
            </p:cNvSpPr>
            <p:nvPr/>
          </p:nvSpPr>
          <p:spPr bwMode="auto">
            <a:xfrm>
              <a:off x="3999280" y="4581128"/>
              <a:ext cx="623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1200" b="1">
                  <a:latin typeface="Arial Narrow" panose="020B0606020202030204" pitchFamily="34" charset="0"/>
                  <a:sym typeface="Wingdings" panose="05000000000000000000" pitchFamily="2" charset="2"/>
                </a:rPr>
                <a:t> </a:t>
              </a:r>
              <a:r>
                <a:rPr lang="es-CO" sz="1200" b="1">
                  <a:latin typeface="Arial Narrow" panose="020B0606020202030204" pitchFamily="34" charset="0"/>
                </a:rPr>
                <a:t>77%</a:t>
              </a:r>
            </a:p>
          </p:txBody>
        </p:sp>
        <p:sp>
          <p:nvSpPr>
            <p:cNvPr id="68617" name="4 CuadroTexto"/>
            <p:cNvSpPr txBox="1">
              <a:spLocks noChangeArrowheads="1"/>
            </p:cNvSpPr>
            <p:nvPr/>
          </p:nvSpPr>
          <p:spPr bwMode="auto">
            <a:xfrm>
              <a:off x="3995936" y="4808185"/>
              <a:ext cx="623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1200" b="1">
                  <a:latin typeface="Arial Narrow" panose="020B0606020202030204" pitchFamily="34" charset="0"/>
                  <a:sym typeface="Wingdings" panose="05000000000000000000" pitchFamily="2" charset="2"/>
                </a:rPr>
                <a:t> </a:t>
              </a:r>
              <a:r>
                <a:rPr lang="es-CO" sz="1200" b="1">
                  <a:latin typeface="Arial Narrow" panose="020B0606020202030204" pitchFamily="34" charset="0"/>
                </a:rPr>
                <a:t>24%</a:t>
              </a:r>
            </a:p>
          </p:txBody>
        </p:sp>
        <p:sp>
          <p:nvSpPr>
            <p:cNvPr id="68618" name="5 CuadroTexto"/>
            <p:cNvSpPr txBox="1">
              <a:spLocks noChangeArrowheads="1"/>
            </p:cNvSpPr>
            <p:nvPr/>
          </p:nvSpPr>
          <p:spPr bwMode="auto">
            <a:xfrm>
              <a:off x="4067944" y="5024209"/>
              <a:ext cx="623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1200" b="1">
                  <a:latin typeface="Arial Narrow" panose="020B0606020202030204" pitchFamily="34" charset="0"/>
                  <a:sym typeface="Wingdings" panose="05000000000000000000" pitchFamily="2" charset="2"/>
                </a:rPr>
                <a:t> </a:t>
              </a:r>
              <a:r>
                <a:rPr lang="es-CO" sz="1200" b="1">
                  <a:latin typeface="Arial Narrow" panose="020B0606020202030204" pitchFamily="34" charset="0"/>
                </a:rPr>
                <a:t>23%</a:t>
              </a:r>
            </a:p>
          </p:txBody>
        </p:sp>
        <p:sp>
          <p:nvSpPr>
            <p:cNvPr id="68619" name="6 CuadroTexto"/>
            <p:cNvSpPr txBox="1">
              <a:spLocks noChangeArrowheads="1"/>
            </p:cNvSpPr>
            <p:nvPr/>
          </p:nvSpPr>
          <p:spPr bwMode="auto">
            <a:xfrm>
              <a:off x="3995936" y="5240233"/>
              <a:ext cx="6238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1200" b="1">
                  <a:latin typeface="Arial Narrow" panose="020B0606020202030204" pitchFamily="34" charset="0"/>
                  <a:sym typeface="Wingdings" panose="05000000000000000000" pitchFamily="2" charset="2"/>
                </a:rPr>
                <a:t> </a:t>
              </a:r>
              <a:r>
                <a:rPr lang="es-CO" sz="1200" b="1">
                  <a:latin typeface="Arial Narrow" panose="020B0606020202030204" pitchFamily="34" charset="0"/>
                </a:rPr>
                <a:t>76%</a:t>
              </a:r>
            </a:p>
          </p:txBody>
        </p:sp>
      </p:grpSp>
      <p:pic>
        <p:nvPicPr>
          <p:cNvPr id="102410" name="Picture 10"/>
          <p:cNvPicPr>
            <a:picLocks noChangeAspect="1" noChangeArrowheads="1"/>
          </p:cNvPicPr>
          <p:nvPr/>
        </p:nvPicPr>
        <p:blipFill>
          <a:blip r:embed="rId3"/>
          <a:srcRect/>
          <a:stretch>
            <a:fillRect/>
          </a:stretch>
        </p:blipFill>
        <p:spPr bwMode="auto">
          <a:xfrm>
            <a:off x="69746" y="5204163"/>
            <a:ext cx="1938902" cy="1585494"/>
          </a:xfrm>
          <a:prstGeom prst="rect">
            <a:avLst/>
          </a:prstGeom>
          <a:noFill/>
          <a:ln>
            <a:noFill/>
          </a:ln>
          <a:effectLst>
            <a:prstShdw prst="shdw17" dist="17961" dir="2700000">
              <a:schemeClr val="accent1">
                <a:gamma/>
                <a:shade val="60000"/>
                <a:invGamma/>
              </a:schemeClr>
            </a:prstShdw>
          </a:effectLst>
          <a:extLst/>
        </p:spPr>
      </p:pic>
      <p:pic>
        <p:nvPicPr>
          <p:cNvPr id="12"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13" name="Conector recto 1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4" name="CuadroTexto 13"/>
          <p:cNvSpPr txBox="1"/>
          <p:nvPr/>
        </p:nvSpPr>
        <p:spPr>
          <a:xfrm>
            <a:off x="99062" y="116632"/>
            <a:ext cx="4502579" cy="523220"/>
          </a:xfrm>
          <a:prstGeom prst="rect">
            <a:avLst/>
          </a:prstGeom>
          <a:noFill/>
        </p:spPr>
        <p:txBody>
          <a:bodyPr wrap="none" rtlCol="0">
            <a:spAutoFit/>
          </a:bodyPr>
          <a:lstStyle/>
          <a:p>
            <a:r>
              <a:rPr lang="es-CO" sz="2800" b="1" dirty="0"/>
              <a:t>EJ. CASO LA ARENOSA (1990)</a:t>
            </a:r>
          </a:p>
        </p:txBody>
      </p:sp>
      <p:sp>
        <p:nvSpPr>
          <p:cNvPr id="2" name="CuadroTexto 1"/>
          <p:cNvSpPr txBox="1"/>
          <p:nvPr/>
        </p:nvSpPr>
        <p:spPr>
          <a:xfrm>
            <a:off x="226314" y="980728"/>
            <a:ext cx="1625766" cy="369332"/>
          </a:xfrm>
          <a:prstGeom prst="rect">
            <a:avLst/>
          </a:prstGeom>
          <a:noFill/>
        </p:spPr>
        <p:txBody>
          <a:bodyPr wrap="none" rtlCol="0">
            <a:spAutoFit/>
          </a:bodyPr>
          <a:lstStyle/>
          <a:p>
            <a:r>
              <a:rPr lang="es-CO" dirty="0" err="1"/>
              <a:t>SHIA_Landslide</a:t>
            </a:r>
            <a:endParaRPr lang="es-CO" dirty="0"/>
          </a:p>
        </p:txBody>
      </p:sp>
    </p:spTree>
    <p:extLst>
      <p:ext uri="{BB962C8B-B14F-4D97-AF65-F5344CB8AC3E}">
        <p14:creationId xmlns:p14="http://schemas.microsoft.com/office/powerpoint/2010/main" val="1018622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Users\MAXTER\Dropbox\JPG &amp; GIFF\RO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5472246"/>
            <a:ext cx="1668063" cy="1326957"/>
          </a:xfrm>
          <a:prstGeom prst="rect">
            <a:avLst/>
          </a:prstGeom>
          <a:noFill/>
          <a:ln>
            <a:noFill/>
          </a:ln>
        </p:spPr>
      </p:pic>
      <mc:AlternateContent xmlns:mc="http://schemas.openxmlformats.org/markup-compatibility/2006" xmlns:a14="http://schemas.microsoft.com/office/drawing/2010/main">
        <mc:Choice Requires="a14">
          <p:sp>
            <p:nvSpPr>
              <p:cNvPr id="5" name="Rectángulo 4"/>
              <p:cNvSpPr/>
              <p:nvPr/>
            </p:nvSpPr>
            <p:spPr>
              <a:xfrm>
                <a:off x="179512" y="908720"/>
                <a:ext cx="8568952" cy="6007478"/>
              </a:xfrm>
              <a:prstGeom prst="rect">
                <a:avLst/>
              </a:prstGeom>
            </p:spPr>
            <p:txBody>
              <a:bodyPr wrap="square">
                <a:spAutoFit/>
              </a:bodyPr>
              <a:lstStyle/>
              <a:p>
                <a:pPr algn="just">
                  <a:spcBef>
                    <a:spcPts val="600"/>
                  </a:spcBef>
                  <a:spcAft>
                    <a:spcPts val="1600"/>
                  </a:spcAft>
                </a:pPr>
                <a:r>
                  <a:rPr lang="en-US" sz="1400" b="1" i="1" dirty="0">
                    <a:latin typeface="Arial" panose="020B0604020202020204" pitchFamily="34" charset="0"/>
                    <a:ea typeface="Times New Roman" panose="02020603050405020304" pitchFamily="18" charset="0"/>
                    <a:cs typeface="Times New Roman" panose="02020603050405020304" pitchFamily="18" charset="0"/>
                  </a:rPr>
                  <a:t>Sensitivity - Hit rate </a:t>
                </a:r>
                <a:r>
                  <a:rPr lang="en-US" sz="1400" i="1" dirty="0">
                    <a:latin typeface="Arial" panose="020B0604020202020204" pitchFamily="34" charset="0"/>
                    <a:ea typeface="Times New Roman" panose="02020603050405020304" pitchFamily="18" charset="0"/>
                    <a:cs typeface="Times New Roman" panose="02020603050405020304" pitchFamily="18" charset="0"/>
                  </a:rPr>
                  <a:t>(%): </a:t>
                </a:r>
                <a:r>
                  <a:rPr lang="es-CO" sz="1400" dirty="0">
                    <a:latin typeface="Arial" panose="020B0604020202020204" pitchFamily="34" charset="0"/>
                    <a:ea typeface="Times New Roman" panose="02020603050405020304" pitchFamily="18" charset="0"/>
                    <a:cs typeface="Times New Roman" panose="02020603050405020304" pitchFamily="18" charset="0"/>
                  </a:rPr>
                  <a:t>proporción de puntos de deslizamientos correctamente clasificados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𝑇𝑟𝑢𝑒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𝐹𝑁</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𝑢𝑛𝑠𝑡𝑎𝑏𝑙𝑒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𝑢𝑛𝑠𝑡𝑎𝑏𝑙𝑒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Specificity</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 (%): </a:t>
                </a:r>
                <a:r>
                  <a:rPr lang="es-CO" sz="1400" dirty="0">
                    <a:effectLst/>
                    <a:latin typeface="Arial" panose="020B0604020202020204" pitchFamily="34" charset="0"/>
                    <a:ea typeface="Times New Roman" panose="02020603050405020304" pitchFamily="18" charset="0"/>
                    <a:cs typeface="Times New Roman" panose="02020603050405020304" pitchFamily="18" charset="0"/>
                  </a:rPr>
                  <a:t>medida de la proporción de puntos de no deslizamientos correctamente clasificados</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𝑇𝑟𝑢𝑒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𝑁𝑒𝑔𝑎𝑡𝑖𝑣𝑒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𝑡𝑛</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False alarm rate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𝐹𝑎𝑙𝑠𝑒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𝑓𝑝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𝑖𝑛𝑐𝑜𝑟𝑟𝑒𝑐𝑡𝑙𝑦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𝑖𝑛𝑐𝑜𝑟𝑟𝑒𝑐𝑡𝑙𝑦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Precision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𝑝𝑟𝑒𝑑𝑖𝑐𝑡𝑖𝑣𝑒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𝑝𝑟𝑒𝑑𝑖𝑡𝑒𝑑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𝑢𝑛𝑠𝑡𝑎𝑏𝑙𝑒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𝑢𝑛𝑠𝑡𝑎𝑏𝑙𝑒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𝑔𝑟𝑖𝑑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𝑐𝑒𝑙𝑙𝑠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𝑡h𝑒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𝑚𝑜𝑑𝑒𝑙</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Likelihood ratio</a:t>
                </a:r>
                <a:endParaRPr lang="es-CO" sz="12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just">
                  <a:spcBef>
                    <a:spcPts val="600"/>
                  </a:spcBef>
                  <a:spcAft>
                    <a:spcPts val="1600"/>
                  </a:spcAft>
                </a:pPr>
                <a14:m>
                  <m:oMathPara xmlns:m="http://schemas.openxmlformats.org/officeDocument/2006/math">
                    <m:oMathParaPr>
                      <m:jc m:val="center"/>
                    </m:oMathParaPr>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𝐿𝑖𝑘𝑒𝑙𝑖h𝑜𝑜𝑑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𝑙𝑟</m:t>
                          </m:r>
                        </m:e>
                      </m:d>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𝐻𝑖𝑡</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num>
                        <m:den>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𝑠𝑝𝑒𝑐𝑖𝑓𝑖𝑐𝑖𝑡𝑦</m:t>
                          </m:r>
                        </m:den>
                      </m:f>
                    </m:oMath>
                  </m:oMathPara>
                </a14:m>
                <a:endParaRPr lang="es-CO"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179512" y="908720"/>
                <a:ext cx="8568952" cy="6007478"/>
              </a:xfrm>
              <a:prstGeom prst="rect">
                <a:avLst/>
              </a:prstGeom>
              <a:blipFill rotWithShape="0">
                <a:blip r:embed="rId3"/>
                <a:stretch>
                  <a:fillRect l="-213" t="-203"/>
                </a:stretch>
              </a:blipFill>
            </p:spPr>
            <p:txBody>
              <a:bodyPr/>
              <a:lstStyle/>
              <a:p>
                <a:r>
                  <a:rPr lang="es-CO">
                    <a:noFill/>
                  </a:rPr>
                  <a:t> </a:t>
                </a:r>
              </a:p>
            </p:txBody>
          </p:sp>
        </mc:Fallback>
      </mc:AlternateContent>
      <p:pic>
        <p:nvPicPr>
          <p:cNvPr id="6"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sp>
        <p:nvSpPr>
          <p:cNvPr id="9" name="CuadroTexto 8"/>
          <p:cNvSpPr txBox="1"/>
          <p:nvPr/>
        </p:nvSpPr>
        <p:spPr>
          <a:xfrm>
            <a:off x="17004" y="6606927"/>
            <a:ext cx="2300630" cy="246221"/>
          </a:xfrm>
          <a:prstGeom prst="rect">
            <a:avLst/>
          </a:prstGeom>
          <a:noFill/>
        </p:spPr>
        <p:txBody>
          <a:bodyPr wrap="none" rtlCol="0">
            <a:spAutoFit/>
          </a:bodyPr>
          <a:lstStyle/>
          <a:p>
            <a:r>
              <a:rPr lang="en-US" sz="1000" dirty="0" err="1"/>
              <a:t>Fuente</a:t>
            </a:r>
            <a:r>
              <a:rPr lang="en-US" sz="1000" dirty="0"/>
              <a:t>: Fawcett (2006); </a:t>
            </a:r>
            <a:r>
              <a:rPr lang="en-US" sz="1000" dirty="0" err="1"/>
              <a:t>Brenning</a:t>
            </a:r>
            <a:r>
              <a:rPr lang="en-US" sz="1000" dirty="0"/>
              <a:t> (2005)</a:t>
            </a:r>
          </a:p>
        </p:txBody>
      </p:sp>
    </p:spTree>
    <p:extLst>
      <p:ext uri="{BB962C8B-B14F-4D97-AF65-F5344CB8AC3E}">
        <p14:creationId xmlns:p14="http://schemas.microsoft.com/office/powerpoint/2010/main" val="3511839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452320" y="6611779"/>
            <a:ext cx="1612942"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a:t>
            </a:r>
          </a:p>
        </p:txBody>
      </p:sp>
      <p:pic>
        <p:nvPicPr>
          <p:cNvPr id="5"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pic>
        <p:nvPicPr>
          <p:cNvPr id="3" name="Imagen 2"/>
          <p:cNvPicPr>
            <a:picLocks noChangeAspect="1"/>
          </p:cNvPicPr>
          <p:nvPr/>
        </p:nvPicPr>
        <p:blipFill>
          <a:blip r:embed="rId3"/>
          <a:stretch>
            <a:fillRect/>
          </a:stretch>
        </p:blipFill>
        <p:spPr>
          <a:xfrm>
            <a:off x="539552" y="964601"/>
            <a:ext cx="7560841" cy="5617526"/>
          </a:xfrm>
          <a:prstGeom prst="rect">
            <a:avLst/>
          </a:prstGeom>
        </p:spPr>
      </p:pic>
    </p:spTree>
    <p:extLst>
      <p:ext uri="{BB962C8B-B14F-4D97-AF65-F5344CB8AC3E}">
        <p14:creationId xmlns:p14="http://schemas.microsoft.com/office/powerpoint/2010/main" val="196296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5" name="Rectángulo 4"/>
          <p:cNvSpPr/>
          <p:nvPr/>
        </p:nvSpPr>
        <p:spPr>
          <a:xfrm>
            <a:off x="107504" y="816145"/>
            <a:ext cx="8496944" cy="2742289"/>
          </a:xfrm>
          <a:prstGeom prst="rect">
            <a:avLst/>
          </a:prstGeom>
        </p:spPr>
        <p:txBody>
          <a:bodyPr wrap="square">
            <a:spAutoFit/>
          </a:bodyPr>
          <a:lstStyle/>
          <a:p>
            <a:pPr algn="just">
              <a:lnSpc>
                <a:spcPct val="115000"/>
              </a:lnSpc>
              <a:spcAft>
                <a:spcPts val="1000"/>
              </a:spcAft>
            </a:pPr>
            <a:r>
              <a:rPr lang="es-CO" sz="1600" dirty="0">
                <a:latin typeface="Calibri" panose="020F0502020204030204" pitchFamily="34" charset="0"/>
                <a:ea typeface="Calibri" panose="020F0502020204030204" pitchFamily="34" charset="0"/>
                <a:cs typeface="Calibri" panose="020F0502020204030204" pitchFamily="34" charset="0"/>
              </a:rPr>
              <a:t>El </a:t>
            </a:r>
            <a:r>
              <a:rPr lang="es-CO" sz="1600" b="1" dirty="0">
                <a:effectLst/>
                <a:latin typeface="Calibri" panose="020F0502020204030204" pitchFamily="34" charset="0"/>
                <a:ea typeface="Calibri" panose="020F0502020204030204" pitchFamily="34" charset="0"/>
                <a:cs typeface="Calibri" panose="020F0502020204030204" pitchFamily="34" charset="0"/>
              </a:rPr>
              <a:t>Coeficiente kappa de Cohen</a:t>
            </a:r>
            <a:r>
              <a:rPr lang="es-CO" sz="1600" dirty="0">
                <a:effectLst/>
                <a:latin typeface="Calibri" panose="020F0502020204030204" pitchFamily="34" charset="0"/>
                <a:ea typeface="Calibri" panose="020F0502020204030204" pitchFamily="34" charset="0"/>
                <a:cs typeface="Calibri" panose="020F0502020204030204" pitchFamily="34" charset="0"/>
              </a:rPr>
              <a:t> es una medida estadística que ajusta el efecto del azar en la proporción de la concordancia observada, y mide el acuerdo entre dos observadores en sus correspondientes clasificaciones de N elementos en C categorías mutuamente excluyentes.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es-CO" sz="1600" dirty="0">
                <a:effectLst/>
                <a:latin typeface="Calibri" panose="020F0502020204030204" pitchFamily="34" charset="0"/>
                <a:ea typeface="Times New Roman" panose="02020603050405020304" pitchFamily="18" charset="0"/>
                <a:cs typeface="Calibri" panose="020F0502020204030204" pitchFamily="34" charset="0"/>
              </a:rPr>
              <a:t>donde </a:t>
            </a:r>
            <a:r>
              <a:rPr lang="es-CO" sz="1600" dirty="0" err="1">
                <a:effectLst/>
                <a:latin typeface="Calibri" panose="020F0502020204030204" pitchFamily="34" charset="0"/>
                <a:ea typeface="Times New Roman" panose="02020603050405020304" pitchFamily="18" charset="0"/>
                <a:cs typeface="Calibri" panose="020F0502020204030204" pitchFamily="34" charset="0"/>
              </a:rPr>
              <a:t>Pobs</a:t>
            </a:r>
            <a:r>
              <a:rPr lang="es-CO" sz="1600" dirty="0">
                <a:effectLst/>
                <a:latin typeface="Calibri" panose="020F0502020204030204" pitchFamily="34" charset="0"/>
                <a:ea typeface="Times New Roman" panose="02020603050405020304" pitchFamily="18" charset="0"/>
                <a:cs typeface="Calibri" panose="020F0502020204030204" pitchFamily="34" charset="0"/>
              </a:rPr>
              <a:t> es el acuerdo observado relativo entre los observadores, y </a:t>
            </a:r>
            <a:r>
              <a:rPr lang="es-CO" sz="1600" dirty="0" err="1">
                <a:effectLst/>
                <a:latin typeface="Calibri" panose="020F0502020204030204" pitchFamily="34" charset="0"/>
                <a:ea typeface="Times New Roman" panose="02020603050405020304" pitchFamily="18" charset="0"/>
                <a:cs typeface="Calibri" panose="020F0502020204030204" pitchFamily="34" charset="0"/>
              </a:rPr>
              <a:t>Pexp</a:t>
            </a:r>
            <a:r>
              <a:rPr lang="es-CO" sz="1600" dirty="0">
                <a:effectLst/>
                <a:latin typeface="Calibri" panose="020F0502020204030204" pitchFamily="34" charset="0"/>
                <a:ea typeface="Times New Roman" panose="02020603050405020304" pitchFamily="18" charset="0"/>
                <a:cs typeface="Calibri" panose="020F0502020204030204" pitchFamily="34" charset="0"/>
              </a:rPr>
              <a:t> es la probabilidad hipotética de acuerdo por azar, utilizando los datos observados para calcular las probabilidades de que cada observador clasifique aleatoriamente cada categoría.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p:cNvGraphicFramePr>
            <a:graphicFrameLocks noGrp="1"/>
          </p:cNvGraphicFramePr>
          <p:nvPr>
            <p:extLst/>
          </p:nvPr>
        </p:nvGraphicFramePr>
        <p:xfrm>
          <a:off x="323527" y="4221088"/>
          <a:ext cx="3960438" cy="2026920"/>
        </p:xfrm>
        <a:graphic>
          <a:graphicData uri="http://schemas.openxmlformats.org/drawingml/2006/table">
            <a:tbl>
              <a:tblPr firstRow="1" bandRow="1">
                <a:tableStyleId>{D7AC3CCA-C797-4891-BE02-D94E43425B78}</a:tableStyleId>
              </a:tblPr>
              <a:tblGrid>
                <a:gridCol w="961821">
                  <a:extLst>
                    <a:ext uri="{9D8B030D-6E8A-4147-A177-3AD203B41FA5}">
                      <a16:colId xmlns:a16="http://schemas.microsoft.com/office/drawing/2014/main" xmlns="" val="20000"/>
                    </a:ext>
                  </a:extLst>
                </a:gridCol>
                <a:gridCol w="664787">
                  <a:extLst>
                    <a:ext uri="{9D8B030D-6E8A-4147-A177-3AD203B41FA5}">
                      <a16:colId xmlns:a16="http://schemas.microsoft.com/office/drawing/2014/main" xmlns="" val="20001"/>
                    </a:ext>
                  </a:extLst>
                </a:gridCol>
                <a:gridCol w="636499">
                  <a:extLst>
                    <a:ext uri="{9D8B030D-6E8A-4147-A177-3AD203B41FA5}">
                      <a16:colId xmlns:a16="http://schemas.microsoft.com/office/drawing/2014/main" xmlns="" val="20002"/>
                    </a:ext>
                  </a:extLst>
                </a:gridCol>
                <a:gridCol w="636499">
                  <a:extLst>
                    <a:ext uri="{9D8B030D-6E8A-4147-A177-3AD203B41FA5}">
                      <a16:colId xmlns:a16="http://schemas.microsoft.com/office/drawing/2014/main" xmlns="" val="20003"/>
                    </a:ext>
                  </a:extLst>
                </a:gridCol>
                <a:gridCol w="1060832">
                  <a:extLst>
                    <a:ext uri="{9D8B030D-6E8A-4147-A177-3AD203B41FA5}">
                      <a16:colId xmlns:a16="http://schemas.microsoft.com/office/drawing/2014/main" xmlns="" val="20004"/>
                    </a:ext>
                  </a:extLst>
                </a:gridCol>
              </a:tblGrid>
              <a:tr h="370840">
                <a:tc>
                  <a:txBody>
                    <a:bodyPr/>
                    <a:lstStyle/>
                    <a:p>
                      <a:r>
                        <a:rPr lang="es-CO" sz="1200" dirty="0"/>
                        <a:t>clasificación</a:t>
                      </a:r>
                    </a:p>
                  </a:txBody>
                  <a:tcPr/>
                </a:tc>
                <a:tc>
                  <a:txBody>
                    <a:bodyPr/>
                    <a:lstStyle/>
                    <a:p>
                      <a:r>
                        <a:rPr lang="es-CO" sz="1200" dirty="0"/>
                        <a:t>Y</a:t>
                      </a:r>
                    </a:p>
                  </a:txBody>
                  <a:tcPr/>
                </a:tc>
                <a:tc>
                  <a:txBody>
                    <a:bodyPr/>
                    <a:lstStyle/>
                    <a:p>
                      <a:r>
                        <a:rPr lang="es-CO" sz="1200" dirty="0"/>
                        <a:t>N</a:t>
                      </a:r>
                    </a:p>
                  </a:txBody>
                  <a:tcPr/>
                </a:tc>
                <a:tc>
                  <a:txBody>
                    <a:bodyPr/>
                    <a:lstStyle/>
                    <a:p>
                      <a:r>
                        <a:rPr lang="es-CO" sz="1200" dirty="0"/>
                        <a:t>Subtotal</a:t>
                      </a:r>
                    </a:p>
                  </a:txBody>
                  <a:tcPr/>
                </a:tc>
                <a:tc>
                  <a:txBody>
                    <a:bodyPr/>
                    <a:lstStyle/>
                    <a:p>
                      <a:r>
                        <a:rPr lang="es-CO" sz="1200" dirty="0"/>
                        <a:t>Precisión</a:t>
                      </a:r>
                    </a:p>
                  </a:txBody>
                  <a:tcPr/>
                </a:tc>
                <a:extLst>
                  <a:ext uri="{0D108BD9-81ED-4DB2-BD59-A6C34878D82A}">
                    <a16:rowId xmlns:a16="http://schemas.microsoft.com/office/drawing/2014/main" xmlns="" val="10000"/>
                  </a:ext>
                </a:extLst>
              </a:tr>
              <a:tr h="370840">
                <a:tc>
                  <a:txBody>
                    <a:bodyPr/>
                    <a:lstStyle/>
                    <a:p>
                      <a:r>
                        <a:rPr lang="es-CO" sz="1200" dirty="0"/>
                        <a:t>Y</a:t>
                      </a:r>
                    </a:p>
                  </a:txBody>
                  <a:tcPr/>
                </a:tc>
                <a:tc>
                  <a:txBody>
                    <a:bodyPr/>
                    <a:lstStyle/>
                    <a:p>
                      <a:r>
                        <a:rPr lang="es-CO" sz="1200" dirty="0"/>
                        <a:t>TP</a:t>
                      </a:r>
                    </a:p>
                  </a:txBody>
                  <a:tcPr/>
                </a:tc>
                <a:tc>
                  <a:txBody>
                    <a:bodyPr/>
                    <a:lstStyle/>
                    <a:p>
                      <a:r>
                        <a:rPr lang="es-CO" sz="1200" dirty="0"/>
                        <a:t>FP</a:t>
                      </a:r>
                    </a:p>
                  </a:txBody>
                  <a:tcPr/>
                </a:tc>
                <a:tc>
                  <a:txBody>
                    <a:bodyPr/>
                    <a:lstStyle/>
                    <a:p>
                      <a:r>
                        <a:rPr lang="el-GR" sz="1200" dirty="0"/>
                        <a:t>Σ</a:t>
                      </a:r>
                      <a:r>
                        <a:rPr lang="es-CO" sz="1200" dirty="0"/>
                        <a:t> 3</a:t>
                      </a:r>
                    </a:p>
                  </a:txBody>
                  <a:tcPr/>
                </a:tc>
                <a:tc>
                  <a:txBody>
                    <a:bodyPr/>
                    <a:lstStyle/>
                    <a:p>
                      <a:r>
                        <a:rPr lang="es-CO" sz="1200" dirty="0"/>
                        <a:t>TP/</a:t>
                      </a:r>
                      <a:r>
                        <a:rPr lang="el-GR" sz="1200" dirty="0"/>
                        <a:t>Σ</a:t>
                      </a:r>
                      <a:r>
                        <a:rPr lang="es-CO" sz="1200" dirty="0"/>
                        <a:t> 3</a:t>
                      </a:r>
                    </a:p>
                  </a:txBody>
                  <a:tcPr/>
                </a:tc>
                <a:extLst>
                  <a:ext uri="{0D108BD9-81ED-4DB2-BD59-A6C34878D82A}">
                    <a16:rowId xmlns:a16="http://schemas.microsoft.com/office/drawing/2014/main" xmlns="" val="10001"/>
                  </a:ext>
                </a:extLst>
              </a:tr>
              <a:tr h="370840">
                <a:tc>
                  <a:txBody>
                    <a:bodyPr/>
                    <a:lstStyle/>
                    <a:p>
                      <a:r>
                        <a:rPr lang="es-CO" sz="1200" dirty="0"/>
                        <a:t>N</a:t>
                      </a:r>
                    </a:p>
                  </a:txBody>
                  <a:tcPr/>
                </a:tc>
                <a:tc>
                  <a:txBody>
                    <a:bodyPr/>
                    <a:lstStyle/>
                    <a:p>
                      <a:r>
                        <a:rPr lang="es-CO" sz="1200" dirty="0"/>
                        <a:t>FN</a:t>
                      </a:r>
                    </a:p>
                  </a:txBody>
                  <a:tcPr/>
                </a:tc>
                <a:tc>
                  <a:txBody>
                    <a:bodyPr/>
                    <a:lstStyle/>
                    <a:p>
                      <a:r>
                        <a:rPr lang="es-CO" sz="1200" dirty="0"/>
                        <a:t>TN</a:t>
                      </a:r>
                    </a:p>
                  </a:txBody>
                  <a:tcPr/>
                </a:tc>
                <a:tc>
                  <a:txBody>
                    <a:bodyPr/>
                    <a:lstStyle/>
                    <a:p>
                      <a:r>
                        <a:rPr lang="el-GR" sz="1200" dirty="0"/>
                        <a:t>Σ</a:t>
                      </a:r>
                      <a:r>
                        <a:rPr lang="es-CO" sz="1200" dirty="0"/>
                        <a:t> 4</a:t>
                      </a:r>
                    </a:p>
                  </a:txBody>
                  <a:tcPr/>
                </a:tc>
                <a:tc>
                  <a:txBody>
                    <a:bodyPr/>
                    <a:lstStyle/>
                    <a:p>
                      <a:r>
                        <a:rPr lang="es-CO" sz="1200" dirty="0"/>
                        <a:t>TN/</a:t>
                      </a:r>
                      <a:r>
                        <a:rPr lang="el-GR" sz="1200" dirty="0"/>
                        <a:t>Σ</a:t>
                      </a:r>
                      <a:r>
                        <a:rPr lang="es-CO" sz="1200" dirty="0"/>
                        <a:t> 4</a:t>
                      </a:r>
                    </a:p>
                  </a:txBody>
                  <a:tcPr/>
                </a:tc>
                <a:extLst>
                  <a:ext uri="{0D108BD9-81ED-4DB2-BD59-A6C34878D82A}">
                    <a16:rowId xmlns:a16="http://schemas.microsoft.com/office/drawing/2014/main" xmlns="" val="10002"/>
                  </a:ext>
                </a:extLst>
              </a:tr>
              <a:tr h="370840">
                <a:tc>
                  <a:txBody>
                    <a:bodyPr/>
                    <a:lstStyle/>
                    <a:p>
                      <a:r>
                        <a:rPr lang="es-CO" sz="1200" dirty="0"/>
                        <a:t>Subtotal</a:t>
                      </a:r>
                    </a:p>
                  </a:txBody>
                  <a:tcPr/>
                </a:tc>
                <a:tc>
                  <a:txBody>
                    <a:bodyPr/>
                    <a:lstStyle/>
                    <a:p>
                      <a:r>
                        <a:rPr lang="el-GR" sz="1200" dirty="0"/>
                        <a:t>Σ</a:t>
                      </a:r>
                      <a:r>
                        <a:rPr lang="es-CO" sz="1200" dirty="0"/>
                        <a:t> 1</a:t>
                      </a:r>
                    </a:p>
                  </a:txBody>
                  <a:tcPr/>
                </a:tc>
                <a:tc>
                  <a:txBody>
                    <a:bodyPr/>
                    <a:lstStyle/>
                    <a:p>
                      <a:r>
                        <a:rPr lang="el-GR" sz="1200" dirty="0"/>
                        <a:t>Σ</a:t>
                      </a:r>
                      <a:r>
                        <a:rPr lang="es-CO" sz="1200" dirty="0"/>
                        <a:t> 2</a:t>
                      </a:r>
                    </a:p>
                  </a:txBody>
                  <a:tcPr/>
                </a:tc>
                <a:tc>
                  <a:txBody>
                    <a:bodyPr/>
                    <a:lstStyle/>
                    <a:p>
                      <a:r>
                        <a:rPr lang="es-CO" sz="1200" dirty="0"/>
                        <a:t>TOTAL</a:t>
                      </a:r>
                    </a:p>
                  </a:txBody>
                  <a:tcPr/>
                </a:tc>
                <a:tc>
                  <a:txBody>
                    <a:bodyPr/>
                    <a:lstStyle/>
                    <a:p>
                      <a:endParaRPr lang="es-CO" sz="1200"/>
                    </a:p>
                  </a:txBody>
                  <a:tcPr/>
                </a:tc>
                <a:extLst>
                  <a:ext uri="{0D108BD9-81ED-4DB2-BD59-A6C34878D82A}">
                    <a16:rowId xmlns:a16="http://schemas.microsoft.com/office/drawing/2014/main" xmlns="" val="10003"/>
                  </a:ext>
                </a:extLst>
              </a:tr>
              <a:tr h="370840">
                <a:tc>
                  <a:txBody>
                    <a:bodyPr/>
                    <a:lstStyle/>
                    <a:p>
                      <a:r>
                        <a:rPr lang="es-CO" sz="1200" dirty="0"/>
                        <a:t>Precisión</a:t>
                      </a:r>
                    </a:p>
                  </a:txBody>
                  <a:tcPr/>
                </a:tc>
                <a:tc>
                  <a:txBody>
                    <a:bodyPr/>
                    <a:lstStyle/>
                    <a:p>
                      <a:r>
                        <a:rPr lang="es-CO" sz="1200" dirty="0"/>
                        <a:t>TP/</a:t>
                      </a:r>
                      <a:r>
                        <a:rPr lang="el-GR" sz="1200" dirty="0"/>
                        <a:t>Σ</a:t>
                      </a:r>
                      <a:r>
                        <a:rPr lang="es-CO" sz="1200" dirty="0"/>
                        <a:t> 1</a:t>
                      </a:r>
                    </a:p>
                  </a:txBody>
                  <a:tcPr/>
                </a:tc>
                <a:tc>
                  <a:txBody>
                    <a:bodyPr/>
                    <a:lstStyle/>
                    <a:p>
                      <a:r>
                        <a:rPr lang="es-CO" sz="1200" dirty="0"/>
                        <a:t>TN/</a:t>
                      </a:r>
                      <a:r>
                        <a:rPr lang="el-GR" sz="1200" dirty="0"/>
                        <a:t>Σ</a:t>
                      </a:r>
                      <a:r>
                        <a:rPr lang="es-CO" sz="1200" dirty="0"/>
                        <a:t> 2</a:t>
                      </a:r>
                    </a:p>
                  </a:txBody>
                  <a:tcPr/>
                </a:tc>
                <a:tc>
                  <a:txBody>
                    <a:bodyPr/>
                    <a:lstStyle/>
                    <a:p>
                      <a:endParaRPr lang="es-CO" sz="1200"/>
                    </a:p>
                  </a:txBody>
                  <a:tcPr/>
                </a:tc>
                <a:tc>
                  <a:txBody>
                    <a:bodyPr/>
                    <a:lstStyle/>
                    <a:p>
                      <a:r>
                        <a:rPr lang="es-CO" sz="1200" dirty="0"/>
                        <a:t>PRECISIÓN TOTAL</a:t>
                      </a:r>
                    </a:p>
                  </a:txBody>
                  <a:tcPr/>
                </a:tc>
                <a:extLst>
                  <a:ext uri="{0D108BD9-81ED-4DB2-BD59-A6C34878D82A}">
                    <a16:rowId xmlns:a16="http://schemas.microsoft.com/office/drawing/2014/main" xmlns="" val="10004"/>
                  </a:ext>
                </a:extLst>
              </a:tr>
            </a:tbl>
          </a:graphicData>
        </a:graphic>
      </p:graphicFrame>
      <mc:AlternateContent xmlns:mc="http://schemas.openxmlformats.org/markup-compatibility/2006" xmlns:a14="http://schemas.microsoft.com/office/drawing/2010/main">
        <mc:Choice Requires="a14">
          <p:sp>
            <p:nvSpPr>
              <p:cNvPr id="10" name="CuadroTexto 9"/>
              <p:cNvSpPr txBox="1"/>
              <p:nvPr/>
            </p:nvSpPr>
            <p:spPr>
              <a:xfrm>
                <a:off x="4427984" y="4725144"/>
                <a:ext cx="4530920" cy="276999"/>
              </a:xfrm>
              <a:prstGeom prst="rect">
                <a:avLst/>
              </a:prstGeom>
              <a:noFill/>
            </p:spPr>
            <p:txBody>
              <a:bodyPr wrap="none" lIns="0" tIns="0" rIns="0" bIns="0" rtlCol="0">
                <a:spAutoFit/>
              </a:bodyPr>
              <a:lstStyle/>
              <a:p>
                <a14:m>
                  <m:oMath xmlns:m="http://schemas.openxmlformats.org/officeDocument/2006/math">
                    <m:r>
                      <a:rPr lang="es-CO" b="0" i="1" smtClean="0">
                        <a:latin typeface="Cambria Math" panose="02040503050406030204" pitchFamily="18" charset="0"/>
                      </a:rPr>
                      <m:t>𝑃</m:t>
                    </m:r>
                    <m:r>
                      <a:rPr lang="en-US" b="0" i="1" smtClean="0">
                        <a:latin typeface="Cambria Math" panose="02040503050406030204" pitchFamily="18" charset="0"/>
                      </a:rPr>
                      <m:t>𝑒𝑥𝑝</m:t>
                    </m:r>
                    <m:r>
                      <a:rPr lang="es-CO" b="0" i="1" smtClean="0">
                        <a:latin typeface="Cambria Math" panose="02040503050406030204" pitchFamily="18" charset="0"/>
                      </a:rPr>
                      <m:t>=</m:t>
                    </m:r>
                    <m:r>
                      <m:rPr>
                        <m:nor/>
                      </m:rPr>
                      <a:rPr lang="el-GR" dirty="0" smtClean="0"/>
                      <m:t>Σ</m:t>
                    </m:r>
                  </m:oMath>
                </a14:m>
                <a:r>
                  <a:rPr lang="es-CO" dirty="0"/>
                  <a:t>1/Total * </a:t>
                </a:r>
                <a:r>
                  <a:rPr lang="el-GR" dirty="0"/>
                  <a:t>Σ</a:t>
                </a:r>
                <a:r>
                  <a:rPr lang="es-CO" dirty="0"/>
                  <a:t>3/Total + </a:t>
                </a:r>
                <a:r>
                  <a:rPr lang="el-GR" dirty="0"/>
                  <a:t>Σ</a:t>
                </a:r>
                <a:r>
                  <a:rPr lang="es-CO" dirty="0"/>
                  <a:t>2/Total * </a:t>
                </a:r>
                <a:r>
                  <a:rPr lang="el-GR" dirty="0"/>
                  <a:t>Σ</a:t>
                </a:r>
                <a:r>
                  <a:rPr lang="es-CO" dirty="0"/>
                  <a:t>4/Total</a:t>
                </a:r>
              </a:p>
            </p:txBody>
          </p:sp>
        </mc:Choice>
        <mc:Fallback xmlns="">
          <p:sp>
            <p:nvSpPr>
              <p:cNvPr id="10" name="CuadroTexto 9"/>
              <p:cNvSpPr txBox="1">
                <a:spLocks noRot="1" noChangeAspect="1" noMove="1" noResize="1" noEditPoints="1" noAdjustHandles="1" noChangeArrowheads="1" noChangeShapeType="1" noTextEdit="1"/>
              </p:cNvSpPr>
              <p:nvPr/>
            </p:nvSpPr>
            <p:spPr>
              <a:xfrm>
                <a:off x="4427984" y="4725144"/>
                <a:ext cx="4530920" cy="276999"/>
              </a:xfrm>
              <a:prstGeom prst="rect">
                <a:avLst/>
              </a:prstGeom>
              <a:blipFill>
                <a:blip r:embed="rId3"/>
                <a:stretch>
                  <a:fillRect l="-1747" t="-28261" r="-255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5276076" y="5517232"/>
                <a:ext cx="2551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𝑃</m:t>
                      </m:r>
                      <m:r>
                        <a:rPr lang="en-US" b="0" i="1" smtClean="0">
                          <a:latin typeface="Cambria Math" panose="02040503050406030204" pitchFamily="18" charset="0"/>
                        </a:rPr>
                        <m:t>𝑜𝑏𝑠</m:t>
                      </m:r>
                      <m:r>
                        <a:rPr lang="es-CO" b="0" i="1" smtClean="0">
                          <a:latin typeface="Cambria Math" panose="02040503050406030204" pitchFamily="18" charset="0"/>
                        </a:rPr>
                        <m:t>=(</m:t>
                      </m:r>
                      <m:r>
                        <a:rPr lang="es-CO" b="0" i="1" smtClean="0">
                          <a:latin typeface="Cambria Math" panose="02040503050406030204" pitchFamily="18" charset="0"/>
                        </a:rPr>
                        <m:t>𝑇𝑃</m:t>
                      </m:r>
                      <m:r>
                        <a:rPr lang="es-CO" b="0" i="1" smtClean="0">
                          <a:latin typeface="Cambria Math" panose="02040503050406030204" pitchFamily="18" charset="0"/>
                        </a:rPr>
                        <m:t>+</m:t>
                      </m:r>
                      <m:r>
                        <a:rPr lang="es-CO" b="0" i="1" smtClean="0">
                          <a:latin typeface="Cambria Math" panose="02040503050406030204" pitchFamily="18" charset="0"/>
                        </a:rPr>
                        <m:t>𝑇𝑁</m:t>
                      </m:r>
                      <m:r>
                        <a:rPr lang="es-CO" b="0" i="1" smtClean="0">
                          <a:latin typeface="Cambria Math" panose="02040503050406030204" pitchFamily="18" charset="0"/>
                        </a:rPr>
                        <m:t>)/</m:t>
                      </m:r>
                      <m:r>
                        <a:rPr lang="es-CO" b="0" i="1" smtClean="0">
                          <a:latin typeface="Cambria Math" panose="02040503050406030204" pitchFamily="18" charset="0"/>
                        </a:rPr>
                        <m:t>𝑡𝑜𝑡𝑎𝑙</m:t>
                      </m:r>
                    </m:oMath>
                  </m:oMathPara>
                </a14:m>
                <a:endParaRPr lang="es-CO"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5276076" y="5517232"/>
                <a:ext cx="2551276" cy="276999"/>
              </a:xfrm>
              <a:prstGeom prst="rect">
                <a:avLst/>
              </a:prstGeom>
              <a:blipFill>
                <a:blip r:embed="rId4"/>
                <a:stretch>
                  <a:fillRect l="-1671" t="-2222" r="-1671" b="-3555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xmlns="" id="{E51F6D3B-71B2-4A8B-9625-6123073E5928}"/>
              </a:ext>
            </a:extLst>
          </p:cNvPr>
          <p:cNvPicPr>
            <a:picLocks noChangeAspect="1"/>
          </p:cNvPicPr>
          <p:nvPr/>
        </p:nvPicPr>
        <p:blipFill rotWithShape="1">
          <a:blip r:embed="rId5"/>
          <a:srcRect t="33078" r="76108" b="55511"/>
          <a:stretch/>
        </p:blipFill>
        <p:spPr>
          <a:xfrm>
            <a:off x="3392863" y="1775008"/>
            <a:ext cx="1782205" cy="782585"/>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xmlns="" id="{4E6AA32B-1751-48BB-838A-19124D7EEBAD}"/>
                  </a:ext>
                </a:extLst>
              </p14:cNvPr>
              <p14:cNvContentPartPr/>
              <p14:nvPr/>
            </p14:nvContentPartPr>
            <p14:xfrm>
              <a:off x="4133825" y="2305007"/>
              <a:ext cx="109800" cy="38520"/>
            </p14:xfrm>
          </p:contentPart>
        </mc:Choice>
        <mc:Fallback xmlns="">
          <p:pic>
            <p:nvPicPr>
              <p:cNvPr id="14" name="Ink 13">
                <a:extLst>
                  <a:ext uri="{FF2B5EF4-FFF2-40B4-BE49-F238E27FC236}">
                    <a16:creationId xmlns:a16="http://schemas.microsoft.com/office/drawing/2014/main" id="{4E6AA32B-1751-48BB-838A-19124D7EEBAD}"/>
                  </a:ext>
                </a:extLst>
              </p:cNvPr>
              <p:cNvPicPr/>
              <p:nvPr/>
            </p:nvPicPr>
            <p:blipFill>
              <a:blip r:embed="rId7"/>
              <a:stretch>
                <a:fillRect/>
              </a:stretch>
            </p:blipFill>
            <p:spPr>
              <a:xfrm>
                <a:off x="4129505" y="2300687"/>
                <a:ext cx="118440" cy="47160"/>
              </a:xfrm>
              <a:prstGeom prst="rect">
                <a:avLst/>
              </a:prstGeom>
            </p:spPr>
          </p:pic>
        </mc:Fallback>
      </mc:AlternateContent>
    </p:spTree>
    <p:extLst>
      <p:ext uri="{BB962C8B-B14F-4D97-AF65-F5344CB8AC3E}">
        <p14:creationId xmlns:p14="http://schemas.microsoft.com/office/powerpoint/2010/main" val="4019821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AD19240-DEE7-4FE1-B227-D8960633DFD6}"/>
              </a:ext>
            </a:extLst>
          </p:cNvPr>
          <p:cNvPicPr>
            <a:picLocks noChangeAspect="1"/>
          </p:cNvPicPr>
          <p:nvPr/>
        </p:nvPicPr>
        <p:blipFill>
          <a:blip r:embed="rId2"/>
          <a:stretch>
            <a:fillRect/>
          </a:stretch>
        </p:blipFill>
        <p:spPr>
          <a:xfrm>
            <a:off x="1979712" y="1124744"/>
            <a:ext cx="5127043" cy="2749039"/>
          </a:xfrm>
          <a:prstGeom prst="rect">
            <a:avLst/>
          </a:prstGeom>
        </p:spPr>
      </p:pic>
      <p:pic>
        <p:nvPicPr>
          <p:cNvPr id="3" name="Picture 2">
            <a:extLst>
              <a:ext uri="{FF2B5EF4-FFF2-40B4-BE49-F238E27FC236}">
                <a16:creationId xmlns:a16="http://schemas.microsoft.com/office/drawing/2014/main" xmlns="" id="{41118A39-89C0-41FB-9C5C-147EEFE5E539}"/>
              </a:ext>
            </a:extLst>
          </p:cNvPr>
          <p:cNvPicPr>
            <a:picLocks noChangeAspect="1"/>
          </p:cNvPicPr>
          <p:nvPr/>
        </p:nvPicPr>
        <p:blipFill>
          <a:blip r:embed="rId3"/>
          <a:stretch>
            <a:fillRect/>
          </a:stretch>
        </p:blipFill>
        <p:spPr>
          <a:xfrm>
            <a:off x="2257233" y="3933056"/>
            <a:ext cx="4572000" cy="2727313"/>
          </a:xfrm>
          <a:prstGeom prst="rect">
            <a:avLst/>
          </a:prstGeom>
        </p:spPr>
      </p:pic>
      <p:pic>
        <p:nvPicPr>
          <p:cNvPr id="4" name="6 Imagen">
            <a:extLst>
              <a:ext uri="{FF2B5EF4-FFF2-40B4-BE49-F238E27FC236}">
                <a16:creationId xmlns:a16="http://schemas.microsoft.com/office/drawing/2014/main" xmlns="" id="{D74DFC0E-5D87-4DA3-A202-5E88F75605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2">
            <a:extLst>
              <a:ext uri="{FF2B5EF4-FFF2-40B4-BE49-F238E27FC236}">
                <a16:creationId xmlns:a16="http://schemas.microsoft.com/office/drawing/2014/main" xmlns="" id="{20EF654B-273E-495F-894A-7E10D0BD2D5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3">
            <a:extLst>
              <a:ext uri="{FF2B5EF4-FFF2-40B4-BE49-F238E27FC236}">
                <a16:creationId xmlns:a16="http://schemas.microsoft.com/office/drawing/2014/main" xmlns="" id="{531286FD-C4B6-4494-B76E-5E6947338F94}"/>
              </a:ext>
            </a:extLst>
          </p:cNvPr>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7" name="CuadroTexto 3">
            <a:extLst>
              <a:ext uri="{FF2B5EF4-FFF2-40B4-BE49-F238E27FC236}">
                <a16:creationId xmlns:a16="http://schemas.microsoft.com/office/drawing/2014/main" xmlns="" id="{4AF43416-E76B-4FEF-A16E-B864F6386B66}"/>
              </a:ext>
            </a:extLst>
          </p:cNvPr>
          <p:cNvSpPr txBox="1"/>
          <p:nvPr/>
        </p:nvSpPr>
        <p:spPr>
          <a:xfrm>
            <a:off x="7452320" y="6611779"/>
            <a:ext cx="1779654" cy="246221"/>
          </a:xfrm>
          <a:prstGeom prst="rect">
            <a:avLst/>
          </a:prstGeom>
          <a:noFill/>
        </p:spPr>
        <p:txBody>
          <a:bodyPr wrap="none" rtlCol="0">
            <a:spAutoFit/>
          </a:bodyPr>
          <a:lstStyle/>
          <a:p>
            <a:r>
              <a:rPr lang="en-US" sz="1000" dirty="0"/>
              <a:t>Fuente: Landis &amp; Koch (1977)</a:t>
            </a:r>
          </a:p>
        </p:txBody>
      </p:sp>
    </p:spTree>
    <p:extLst>
      <p:ext uri="{BB962C8B-B14F-4D97-AF65-F5344CB8AC3E}">
        <p14:creationId xmlns:p14="http://schemas.microsoft.com/office/powerpoint/2010/main" val="1839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F1C3164-37BC-452E-A556-8E8107797706}"/>
              </a:ext>
            </a:extLst>
          </p:cNvPr>
          <p:cNvPicPr>
            <a:picLocks noChangeAspect="1"/>
          </p:cNvPicPr>
          <p:nvPr/>
        </p:nvPicPr>
        <p:blipFill>
          <a:blip r:embed="rId2"/>
          <a:stretch>
            <a:fillRect/>
          </a:stretch>
        </p:blipFill>
        <p:spPr>
          <a:xfrm>
            <a:off x="1835696" y="1052736"/>
            <a:ext cx="5364088" cy="2365146"/>
          </a:xfrm>
          <a:prstGeom prst="rect">
            <a:avLst/>
          </a:prstGeom>
        </p:spPr>
      </p:pic>
      <p:pic>
        <p:nvPicPr>
          <p:cNvPr id="3" name="Picture 2">
            <a:extLst>
              <a:ext uri="{FF2B5EF4-FFF2-40B4-BE49-F238E27FC236}">
                <a16:creationId xmlns:a16="http://schemas.microsoft.com/office/drawing/2014/main" xmlns="" id="{97734E81-A4BB-43E6-9C3C-28E6650925B4}"/>
              </a:ext>
            </a:extLst>
          </p:cNvPr>
          <p:cNvPicPr>
            <a:picLocks noChangeAspect="1"/>
          </p:cNvPicPr>
          <p:nvPr/>
        </p:nvPicPr>
        <p:blipFill>
          <a:blip r:embed="rId3"/>
          <a:stretch>
            <a:fillRect/>
          </a:stretch>
        </p:blipFill>
        <p:spPr>
          <a:xfrm>
            <a:off x="1820716" y="3933056"/>
            <a:ext cx="4860032" cy="2365546"/>
          </a:xfrm>
          <a:prstGeom prst="rect">
            <a:avLst/>
          </a:prstGeom>
        </p:spPr>
      </p:pic>
      <p:pic>
        <p:nvPicPr>
          <p:cNvPr id="4" name="6 Imagen">
            <a:extLst>
              <a:ext uri="{FF2B5EF4-FFF2-40B4-BE49-F238E27FC236}">
                <a16:creationId xmlns:a16="http://schemas.microsoft.com/office/drawing/2014/main" xmlns="" id="{EC171712-5100-4A5D-8369-BC6BF8F473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2">
            <a:extLst>
              <a:ext uri="{FF2B5EF4-FFF2-40B4-BE49-F238E27FC236}">
                <a16:creationId xmlns:a16="http://schemas.microsoft.com/office/drawing/2014/main" xmlns="" id="{9C3AD5CD-52E1-4B15-941E-A7774976779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3">
            <a:extLst>
              <a:ext uri="{FF2B5EF4-FFF2-40B4-BE49-F238E27FC236}">
                <a16:creationId xmlns:a16="http://schemas.microsoft.com/office/drawing/2014/main" xmlns="" id="{9FAEC529-FDCE-49A4-8903-262B8423B0ED}"/>
              </a:ext>
            </a:extLst>
          </p:cNvPr>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7" name="CuadroTexto 3">
            <a:extLst>
              <a:ext uri="{FF2B5EF4-FFF2-40B4-BE49-F238E27FC236}">
                <a16:creationId xmlns:a16="http://schemas.microsoft.com/office/drawing/2014/main" xmlns="" id="{955C93F6-1C37-489D-93D1-AB5CDAA74A77}"/>
              </a:ext>
            </a:extLst>
          </p:cNvPr>
          <p:cNvSpPr txBox="1"/>
          <p:nvPr/>
        </p:nvSpPr>
        <p:spPr>
          <a:xfrm>
            <a:off x="7452320" y="6611779"/>
            <a:ext cx="1362874" cy="246221"/>
          </a:xfrm>
          <a:prstGeom prst="rect">
            <a:avLst/>
          </a:prstGeom>
          <a:noFill/>
        </p:spPr>
        <p:txBody>
          <a:bodyPr wrap="none" rtlCol="0">
            <a:spAutoFit/>
          </a:bodyPr>
          <a:lstStyle/>
          <a:p>
            <a:r>
              <a:rPr lang="en-US" sz="1000" dirty="0"/>
              <a:t>Fuente: </a:t>
            </a:r>
            <a:r>
              <a:rPr lang="en-US" sz="1000" dirty="0" err="1"/>
              <a:t>Abraira</a:t>
            </a:r>
            <a:r>
              <a:rPr lang="en-US" sz="1000" dirty="0"/>
              <a:t> (2001)</a:t>
            </a:r>
          </a:p>
        </p:txBody>
      </p:sp>
    </p:spTree>
    <p:extLst>
      <p:ext uri="{BB962C8B-B14F-4D97-AF65-F5344CB8AC3E}">
        <p14:creationId xmlns:p14="http://schemas.microsoft.com/office/powerpoint/2010/main" val="1183768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509" y="638260"/>
            <a:ext cx="6696744" cy="5970785"/>
          </a:xfrm>
          <a:prstGeom prst="rect">
            <a:avLst/>
          </a:prstGeom>
        </p:spPr>
      </p:pic>
      <p:sp>
        <p:nvSpPr>
          <p:cNvPr id="3" name="CuadroTexto 2"/>
          <p:cNvSpPr txBox="1"/>
          <p:nvPr/>
        </p:nvSpPr>
        <p:spPr>
          <a:xfrm>
            <a:off x="7745860" y="6611779"/>
            <a:ext cx="1398140" cy="246221"/>
          </a:xfrm>
          <a:prstGeom prst="rect">
            <a:avLst/>
          </a:prstGeom>
          <a:noFill/>
        </p:spPr>
        <p:txBody>
          <a:bodyPr wrap="none" rtlCol="0">
            <a:spAutoFit/>
          </a:bodyPr>
          <a:lstStyle/>
          <a:p>
            <a:r>
              <a:rPr lang="en-US" sz="1000" dirty="0" err="1"/>
              <a:t>Fuente</a:t>
            </a:r>
            <a:r>
              <a:rPr lang="en-US" sz="1000" dirty="0"/>
              <a:t>: Fawcett (2006)</a:t>
            </a:r>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27509" y="39736"/>
            <a:ext cx="5102935" cy="954107"/>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n-US" sz="1600" dirty="0">
              <a:latin typeface="Arial Narrow" panose="020B0606020202030204" pitchFamily="34" charset="0"/>
            </a:endParaRPr>
          </a:p>
          <a:p>
            <a:endParaRPr lang="es-CO" sz="2800" b="1" dirty="0"/>
          </a:p>
        </p:txBody>
      </p:sp>
      <p:sp>
        <p:nvSpPr>
          <p:cNvPr id="7" name="CuadroTexto 6"/>
          <p:cNvSpPr txBox="1"/>
          <p:nvPr/>
        </p:nvSpPr>
        <p:spPr>
          <a:xfrm rot="16200000">
            <a:off x="-424475" y="3190601"/>
            <a:ext cx="1249060" cy="400110"/>
          </a:xfrm>
          <a:prstGeom prst="rect">
            <a:avLst/>
          </a:prstGeom>
          <a:noFill/>
        </p:spPr>
        <p:txBody>
          <a:bodyPr wrap="none" rtlCol="0">
            <a:spAutoFit/>
          </a:bodyPr>
          <a:lstStyle/>
          <a:p>
            <a:pPr algn="ctr"/>
            <a:r>
              <a:rPr lang="en-US" sz="2000" dirty="0"/>
              <a:t>Sensitivity</a:t>
            </a:r>
          </a:p>
        </p:txBody>
      </p:sp>
      <p:sp>
        <p:nvSpPr>
          <p:cNvPr id="8" name="CuadroTexto 7"/>
          <p:cNvSpPr txBox="1"/>
          <p:nvPr/>
        </p:nvSpPr>
        <p:spPr>
          <a:xfrm>
            <a:off x="2843808" y="6424379"/>
            <a:ext cx="1426994" cy="369332"/>
          </a:xfrm>
          <a:prstGeom prst="rect">
            <a:avLst/>
          </a:prstGeom>
          <a:noFill/>
        </p:spPr>
        <p:txBody>
          <a:bodyPr wrap="none" rtlCol="0">
            <a:spAutoFit/>
          </a:bodyPr>
          <a:lstStyle/>
          <a:p>
            <a:pPr algn="ctr"/>
            <a:r>
              <a:rPr lang="en-US" dirty="0"/>
              <a:t>1 - Specificity</a:t>
            </a:r>
          </a:p>
        </p:txBody>
      </p:sp>
      <p:pic>
        <p:nvPicPr>
          <p:cNvPr id="9" name="Imagen 8"/>
          <p:cNvPicPr>
            <a:picLocks noChangeAspect="1"/>
          </p:cNvPicPr>
          <p:nvPr/>
        </p:nvPicPr>
        <p:blipFill>
          <a:blip r:embed="rId4"/>
          <a:stretch>
            <a:fillRect/>
          </a:stretch>
        </p:blipFill>
        <p:spPr>
          <a:xfrm>
            <a:off x="6012160" y="980728"/>
            <a:ext cx="3021337" cy="1177681"/>
          </a:xfrm>
          <a:prstGeom prst="rect">
            <a:avLst/>
          </a:prstGeom>
        </p:spPr>
      </p:pic>
    </p:spTree>
    <p:extLst>
      <p:ext uri="{BB962C8B-B14F-4D97-AF65-F5344CB8AC3E}">
        <p14:creationId xmlns:p14="http://schemas.microsoft.com/office/powerpoint/2010/main" val="329142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xmlns="" id="{21D0A2B5-1648-4256-97C5-D6F1901CC1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3" name="Shape 100">
            <a:extLst>
              <a:ext uri="{FF2B5EF4-FFF2-40B4-BE49-F238E27FC236}">
                <a16:creationId xmlns:a16="http://schemas.microsoft.com/office/drawing/2014/main" xmlns="" id="{A1652208-E3BF-4E11-9087-03BE3D491950}"/>
              </a:ext>
            </a:extLst>
          </p:cNvPr>
          <p:cNvSpPr txBox="1"/>
          <p:nvPr/>
        </p:nvSpPr>
        <p:spPr>
          <a:xfrm>
            <a:off x="101643" y="0"/>
            <a:ext cx="730909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EVALUACIÓN DEL MODELO</a:t>
            </a:r>
          </a:p>
        </p:txBody>
      </p:sp>
      <p:pic>
        <p:nvPicPr>
          <p:cNvPr id="4" name="Shape 102">
            <a:extLst>
              <a:ext uri="{FF2B5EF4-FFF2-40B4-BE49-F238E27FC236}">
                <a16:creationId xmlns:a16="http://schemas.microsoft.com/office/drawing/2014/main" xmlns="" id="{DC3DA5C9-EA48-4B75-9EBE-30373648015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5" name="Rectangle 4">
            <a:extLst>
              <a:ext uri="{FF2B5EF4-FFF2-40B4-BE49-F238E27FC236}">
                <a16:creationId xmlns:a16="http://schemas.microsoft.com/office/drawing/2014/main" xmlns="" id="{31D1C0CF-4459-4B3E-B022-BDEC5EB57001}"/>
              </a:ext>
            </a:extLst>
          </p:cNvPr>
          <p:cNvSpPr/>
          <p:nvPr/>
        </p:nvSpPr>
        <p:spPr>
          <a:xfrm>
            <a:off x="212929" y="979571"/>
            <a:ext cx="8554369" cy="1477328"/>
          </a:xfrm>
          <a:prstGeom prst="rect">
            <a:avLst/>
          </a:prstGeom>
        </p:spPr>
        <p:txBody>
          <a:bodyPr wrap="square">
            <a:spAutoFit/>
          </a:bodyPr>
          <a:lstStyle/>
          <a:p>
            <a:pPr algn="just"/>
            <a:r>
              <a:rPr lang="es-CO" sz="1800" dirty="0">
                <a:latin typeface="Calibri" panose="020F0502020204030204" pitchFamily="34" charset="0"/>
                <a:cs typeface="Calibri" panose="020F0502020204030204" pitchFamily="34" charset="0"/>
              </a:rPr>
              <a:t>Considera dos aspectos del desempeño de un modelo: (i) poder explicativo: el cual consiste en la evaluación del poder de explicación, el cual mide la fuerza de la relación indicada por la función f, (</a:t>
            </a:r>
            <a:r>
              <a:rPr lang="es-CO" sz="1800" dirty="0" err="1">
                <a:latin typeface="Calibri" panose="020F0502020204030204" pitchFamily="34" charset="0"/>
                <a:cs typeface="Calibri" panose="020F0502020204030204" pitchFamily="34" charset="0"/>
              </a:rPr>
              <a:t>ii</a:t>
            </a:r>
            <a:r>
              <a:rPr lang="es-CO" sz="1800" dirty="0">
                <a:latin typeface="Calibri" panose="020F0502020204030204" pitchFamily="34" charset="0"/>
                <a:cs typeface="Calibri" panose="020F0502020204030204" pitchFamily="34" charset="0"/>
              </a:rPr>
              <a:t>) poder predictivo se refiere al desempeño de la función f con nuevos datos.</a:t>
            </a:r>
          </a:p>
          <a:p>
            <a:pPr algn="just"/>
            <a:endParaRPr lang="es-C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8142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7" name="Grupo 6"/>
          <p:cNvGrpSpPr/>
          <p:nvPr/>
        </p:nvGrpSpPr>
        <p:grpSpPr>
          <a:xfrm>
            <a:off x="1356764" y="2478286"/>
            <a:ext cx="6311580" cy="3179118"/>
            <a:chOff x="1356764" y="1844824"/>
            <a:chExt cx="6311580" cy="3179118"/>
          </a:xfrm>
        </p:grpSpPr>
        <p:pic>
          <p:nvPicPr>
            <p:cNvPr id="2" name="Imagen 1"/>
            <p:cNvPicPr>
              <a:picLocks noChangeAspect="1"/>
            </p:cNvPicPr>
            <p:nvPr/>
          </p:nvPicPr>
          <p:blipFill rotWithShape="1">
            <a:blip r:embed="rId3"/>
            <a:srcRect t="6645"/>
            <a:stretch/>
          </p:blipFill>
          <p:spPr>
            <a:xfrm>
              <a:off x="1356764" y="1988840"/>
              <a:ext cx="6311580" cy="3035102"/>
            </a:xfrm>
            <a:prstGeom prst="rect">
              <a:avLst/>
            </a:prstGeom>
          </p:spPr>
        </p:pic>
        <p:sp>
          <p:nvSpPr>
            <p:cNvPr id="5" name="Rectángulo 4"/>
            <p:cNvSpPr/>
            <p:nvPr/>
          </p:nvSpPr>
          <p:spPr>
            <a:xfrm>
              <a:off x="1763688" y="1844824"/>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6948264" y="1844824"/>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8" name="CuadroTexto 7"/>
          <p:cNvSpPr txBox="1"/>
          <p:nvPr/>
        </p:nvSpPr>
        <p:spPr>
          <a:xfrm>
            <a:off x="27509" y="39736"/>
            <a:ext cx="5102935" cy="523220"/>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s-CO" sz="2800" b="1" dirty="0"/>
          </a:p>
        </p:txBody>
      </p:sp>
      <p:sp>
        <p:nvSpPr>
          <p:cNvPr id="9" name="CuadroTexto 8"/>
          <p:cNvSpPr txBox="1"/>
          <p:nvPr/>
        </p:nvSpPr>
        <p:spPr>
          <a:xfrm>
            <a:off x="6798865" y="6611779"/>
            <a:ext cx="2056973" cy="246221"/>
          </a:xfrm>
          <a:prstGeom prst="rect">
            <a:avLst/>
          </a:prstGeom>
          <a:noFill/>
        </p:spPr>
        <p:txBody>
          <a:bodyPr wrap="none" rtlCol="0">
            <a:spAutoFit/>
          </a:bodyPr>
          <a:lstStyle/>
          <a:p>
            <a:r>
              <a:rPr lang="en-US" sz="1000" dirty="0" err="1"/>
              <a:t>Fuente</a:t>
            </a:r>
            <a:r>
              <a:rPr lang="en-US" sz="1000" dirty="0"/>
              <a:t>: Rossi &amp; </a:t>
            </a:r>
            <a:r>
              <a:rPr lang="en-US" sz="1000" dirty="0" err="1"/>
              <a:t>Reichenbach</a:t>
            </a:r>
            <a:r>
              <a:rPr lang="en-US" sz="1000" dirty="0"/>
              <a:t> (2016)</a:t>
            </a:r>
          </a:p>
        </p:txBody>
      </p:sp>
      <p:sp>
        <p:nvSpPr>
          <p:cNvPr id="10" name="CuadroTexto 9"/>
          <p:cNvSpPr txBox="1"/>
          <p:nvPr/>
        </p:nvSpPr>
        <p:spPr>
          <a:xfrm>
            <a:off x="246334" y="1098178"/>
            <a:ext cx="8532440" cy="923330"/>
          </a:xfrm>
          <a:prstGeom prst="rect">
            <a:avLst/>
          </a:prstGeom>
          <a:noFill/>
        </p:spPr>
        <p:txBody>
          <a:bodyPr wrap="square" rtlCol="0">
            <a:spAutoFit/>
          </a:bodyPr>
          <a:lstStyle/>
          <a:p>
            <a:pPr algn="just"/>
            <a:r>
              <a:rPr lang="es-CO" b="1" i="1" dirty="0" err="1"/>
              <a:t>Cutoff</a:t>
            </a:r>
            <a:r>
              <a:rPr lang="es-CO" b="1" i="1" dirty="0"/>
              <a:t> </a:t>
            </a:r>
            <a:r>
              <a:rPr lang="es-CO" b="1" i="1" dirty="0" err="1"/>
              <a:t>value</a:t>
            </a:r>
            <a:r>
              <a:rPr lang="es-CO" dirty="0"/>
              <a:t>: Valor de corte de susceptibilidad que divide el terreno en áreas estables (susceptibilidad menor al valor de corte) e inestables (susceptibilidad mayor al valor de corte)</a:t>
            </a:r>
          </a:p>
        </p:txBody>
      </p:sp>
    </p:spTree>
    <p:extLst>
      <p:ext uri="{BB962C8B-B14F-4D97-AF65-F5344CB8AC3E}">
        <p14:creationId xmlns:p14="http://schemas.microsoft.com/office/powerpoint/2010/main" val="915335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E38F970-A579-464C-A572-3FBB65B4EDC8}"/>
              </a:ext>
            </a:extLst>
          </p:cNvPr>
          <p:cNvPicPr>
            <a:picLocks noChangeAspect="1"/>
          </p:cNvPicPr>
          <p:nvPr/>
        </p:nvPicPr>
        <p:blipFill rotWithShape="1">
          <a:blip r:embed="rId2"/>
          <a:srcRect t="19760" b="19761"/>
          <a:stretch/>
        </p:blipFill>
        <p:spPr>
          <a:xfrm>
            <a:off x="6228184" y="4869160"/>
            <a:ext cx="2884395" cy="798379"/>
          </a:xfrm>
          <a:prstGeom prst="rect">
            <a:avLst/>
          </a:prstGeom>
        </p:spPr>
      </p:pic>
      <p:pic>
        <p:nvPicPr>
          <p:cNvPr id="5" name="Picture 4">
            <a:extLst>
              <a:ext uri="{FF2B5EF4-FFF2-40B4-BE49-F238E27FC236}">
                <a16:creationId xmlns:a16="http://schemas.microsoft.com/office/drawing/2014/main" xmlns="" id="{98BA1591-2377-433B-9024-D484428A4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691697"/>
            <a:ext cx="8230312" cy="6166303"/>
          </a:xfrm>
          <a:prstGeom prst="rect">
            <a:avLst/>
          </a:prstGeom>
        </p:spPr>
      </p:pic>
      <p:pic>
        <p:nvPicPr>
          <p:cNvPr id="4" name="6 Imagen">
            <a:extLst>
              <a:ext uri="{FF2B5EF4-FFF2-40B4-BE49-F238E27FC236}">
                <a16:creationId xmlns:a16="http://schemas.microsoft.com/office/drawing/2014/main" xmlns="" id="{6078E359-9F96-43B8-80DF-B77A7D8920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3">
            <a:extLst>
              <a:ext uri="{FF2B5EF4-FFF2-40B4-BE49-F238E27FC236}">
                <a16:creationId xmlns:a16="http://schemas.microsoft.com/office/drawing/2014/main" xmlns="" id="{A90B8C5C-E40D-421B-BE12-90CEB13E042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xmlns="" id="{FF606341-66B8-4AC1-9157-5C79F0A7FB53}"/>
              </a:ext>
            </a:extLst>
          </p:cNvPr>
          <p:cNvSpPr txBox="1"/>
          <p:nvPr/>
        </p:nvSpPr>
        <p:spPr>
          <a:xfrm>
            <a:off x="27509" y="39736"/>
            <a:ext cx="5102935" cy="523220"/>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s-CO" sz="2800" b="1" dirty="0"/>
          </a:p>
        </p:txBody>
      </p:sp>
    </p:spTree>
    <p:extLst>
      <p:ext uri="{BB962C8B-B14F-4D97-AF65-F5344CB8AC3E}">
        <p14:creationId xmlns:p14="http://schemas.microsoft.com/office/powerpoint/2010/main" val="231920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pk05QGzoWhCgRiiFbz-oKQ.png">
            <a:extLst>
              <a:ext uri="{FF2B5EF4-FFF2-40B4-BE49-F238E27FC236}">
                <a16:creationId xmlns:a16="http://schemas.microsoft.com/office/drawing/2014/main" xmlns="" id="{180E9589-2924-4A3B-AE81-7445A598F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28800"/>
            <a:ext cx="4385790" cy="400917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xmlns="" id="{0F659789-A190-4393-8504-E48EF3259A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1063CBE9-59B5-4E94-94A7-518264328AA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93AB7255-4940-45D0-96C6-2C5E6F5AE51D}"/>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3624044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600/1*Uu-t4pOotRQFoyrfqEvIEg.png">
            <a:extLst>
              <a:ext uri="{FF2B5EF4-FFF2-40B4-BE49-F238E27FC236}">
                <a16:creationId xmlns:a16="http://schemas.microsoft.com/office/drawing/2014/main" xmlns="" id="{58D6B0EA-D643-42CA-B471-B88BD9163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 y="2439591"/>
            <a:ext cx="3771900" cy="1635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800/1*HmVIhSKznoW8tFsCLeQjRw.png">
            <a:extLst>
              <a:ext uri="{FF2B5EF4-FFF2-40B4-BE49-F238E27FC236}">
                <a16:creationId xmlns:a16="http://schemas.microsoft.com/office/drawing/2014/main" xmlns="" id="{E4A5B42B-2351-46AB-ADD0-13C3AC32C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071" y="2134553"/>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a:extLst>
              <a:ext uri="{FF2B5EF4-FFF2-40B4-BE49-F238E27FC236}">
                <a16:creationId xmlns:a16="http://schemas.microsoft.com/office/drawing/2014/main" xmlns="" id="{412D9D65-40DA-4584-810E-B089ABEB9C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8" name="Conector recto 3">
            <a:extLst>
              <a:ext uri="{FF2B5EF4-FFF2-40B4-BE49-F238E27FC236}">
                <a16:creationId xmlns:a16="http://schemas.microsoft.com/office/drawing/2014/main" xmlns="" id="{B66832D8-1530-45B2-BE0F-5763E3C4C86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CuadroTexto 7">
            <a:extLst>
              <a:ext uri="{FF2B5EF4-FFF2-40B4-BE49-F238E27FC236}">
                <a16:creationId xmlns:a16="http://schemas.microsoft.com/office/drawing/2014/main" xmlns="" id="{C34B105A-C424-42E9-AFAB-EE79C598CF4F}"/>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8596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1600/1*yF8hvKR9eNfqqej2JnVKzg.png">
            <a:extLst>
              <a:ext uri="{FF2B5EF4-FFF2-40B4-BE49-F238E27FC236}">
                <a16:creationId xmlns:a16="http://schemas.microsoft.com/office/drawing/2014/main" xmlns="" id="{A922F18B-84E9-43E0-B3D6-54843866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75" y="2771061"/>
            <a:ext cx="3621881" cy="1693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800/1*-tPXUvvNIZDbqXP0qqYNuQ.png">
            <a:extLst>
              <a:ext uri="{FF2B5EF4-FFF2-40B4-BE49-F238E27FC236}">
                <a16:creationId xmlns:a16="http://schemas.microsoft.com/office/drawing/2014/main" xmlns="" id="{66B051E0-4ECF-43AA-9352-1DE226798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81" y="2294573"/>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xmlns="" id="{10DC3FFD-AE10-4485-8929-48065ABD5A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xmlns="" id="{A9483CA0-53B0-488D-BDED-AE189D7E413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xmlns="" id="{2716BCBF-0369-414A-9292-CF59614361D8}"/>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3461132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600/1*iLW_BrJZRI0UZSflfMrmZQ.png">
            <a:extLst>
              <a:ext uri="{FF2B5EF4-FFF2-40B4-BE49-F238E27FC236}">
                <a16:creationId xmlns:a16="http://schemas.microsoft.com/office/drawing/2014/main" xmlns="" id="{B674E023-30BE-4EA6-9BA3-BACAF52D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3" y="2470308"/>
            <a:ext cx="4321041" cy="22308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800/1*k_MPO2Q9bLNH9k4Wlk6v_g.png">
            <a:extLst>
              <a:ext uri="{FF2B5EF4-FFF2-40B4-BE49-F238E27FC236}">
                <a16:creationId xmlns:a16="http://schemas.microsoft.com/office/drawing/2014/main" xmlns="" id="{F0E323D2-AA56-4490-9661-1C4F0CF6E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786" y="2077403"/>
            <a:ext cx="3245638" cy="2952196"/>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xmlns="" id="{C3A80398-D305-4976-9C82-4A0D86A4B1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xmlns="" id="{8FEE32E0-97B7-4B45-86A1-DEA424FBC06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xmlns="" id="{D732F8A4-E02E-4B6B-BC5D-3390EDA3DD6E}"/>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285797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600/1*aUZ7H-Lw74KSucoLlj1pgw.png">
            <a:extLst>
              <a:ext uri="{FF2B5EF4-FFF2-40B4-BE49-F238E27FC236}">
                <a16:creationId xmlns:a16="http://schemas.microsoft.com/office/drawing/2014/main" xmlns="" id="{4756729E-ACD8-40D4-B85F-196D55706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8" y="2657475"/>
            <a:ext cx="397192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1*H7JGQbaa06BUab6tvGNZKg.png">
            <a:extLst>
              <a:ext uri="{FF2B5EF4-FFF2-40B4-BE49-F238E27FC236}">
                <a16:creationId xmlns:a16="http://schemas.microsoft.com/office/drawing/2014/main" xmlns="" id="{AFF95250-7D7F-43F9-A5F5-0D620AC3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801" y="2128838"/>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xmlns="" id="{2402935D-3AD2-4593-B710-4F67458601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xmlns="" id="{94223D3D-A298-4E71-B9D9-4DC9915CBB5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xmlns="" id="{88336902-295E-4BDC-8C9D-87D807EF8644}"/>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1743540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2400/1*thHBCWlaKWIkouryKBh6Wg.jpeg">
            <a:extLst>
              <a:ext uri="{FF2B5EF4-FFF2-40B4-BE49-F238E27FC236}">
                <a16:creationId xmlns:a16="http://schemas.microsoft.com/office/drawing/2014/main" xmlns="" id="{34FFE79E-7862-4908-9BCE-C00BF7AC0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10954"/>
            <a:ext cx="9144000" cy="303609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xmlns="" id="{D31921D6-71BA-4CF7-B1C1-B88F32B115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797F1509-2B97-4E4B-BC06-D4FB8D4825E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0599D9E8-6ED1-421D-A052-35A2BD62EB51}"/>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1773530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33120" y="758029"/>
            <a:ext cx="6671186" cy="5015334"/>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6854377" cy="523220"/>
          </a:xfrm>
          <a:prstGeom prst="rect">
            <a:avLst/>
          </a:prstGeom>
          <a:noFill/>
        </p:spPr>
        <p:txBody>
          <a:bodyPr wrap="none" rtlCol="0">
            <a:spAutoFit/>
          </a:bodyPr>
          <a:lstStyle/>
          <a:p>
            <a:r>
              <a:rPr lang="es-CO" sz="2800" b="1" dirty="0"/>
              <a:t>DISTANCIA A LA CLASIFICACIÓN PERFECTA (r)</a:t>
            </a:r>
          </a:p>
        </p:txBody>
      </p:sp>
      <p:sp>
        <p:nvSpPr>
          <p:cNvPr id="6" name="CuadroTexto 5"/>
          <p:cNvSpPr txBox="1"/>
          <p:nvPr/>
        </p:nvSpPr>
        <p:spPr>
          <a:xfrm>
            <a:off x="6054693" y="6576666"/>
            <a:ext cx="3089307" cy="246221"/>
          </a:xfrm>
          <a:prstGeom prst="rect">
            <a:avLst/>
          </a:prstGeom>
          <a:noFill/>
        </p:spPr>
        <p:txBody>
          <a:bodyPr wrap="none" rtlCol="0">
            <a:spAutoFit/>
          </a:bodyPr>
          <a:lstStyle/>
          <a:p>
            <a:r>
              <a:rPr lang="es-CO" sz="1000" dirty="0"/>
              <a:t>Tomado de  </a:t>
            </a:r>
            <a:r>
              <a:rPr lang="es-CO" sz="1000" dirty="0" err="1"/>
              <a:t>Garcia-Urquia</a:t>
            </a:r>
            <a:r>
              <a:rPr lang="es-CO" sz="1000" dirty="0"/>
              <a:t> (2015) – Cepeda et al. (2010)</a:t>
            </a:r>
          </a:p>
        </p:txBody>
      </p:sp>
      <p:pic>
        <p:nvPicPr>
          <p:cNvPr id="7" name="Imagen 6"/>
          <p:cNvPicPr>
            <a:picLocks noChangeAspect="1"/>
          </p:cNvPicPr>
          <p:nvPr/>
        </p:nvPicPr>
        <p:blipFill>
          <a:blip r:embed="rId4"/>
          <a:stretch>
            <a:fillRect/>
          </a:stretch>
        </p:blipFill>
        <p:spPr>
          <a:xfrm>
            <a:off x="6027829" y="2276872"/>
            <a:ext cx="2941882" cy="710747"/>
          </a:xfrm>
          <a:prstGeom prst="rect">
            <a:avLst/>
          </a:prstGeom>
        </p:spPr>
      </p:pic>
      <p:pic>
        <p:nvPicPr>
          <p:cNvPr id="8" name="Imagen 7"/>
          <p:cNvPicPr>
            <a:picLocks noChangeAspect="1"/>
          </p:cNvPicPr>
          <p:nvPr/>
        </p:nvPicPr>
        <p:blipFill>
          <a:blip r:embed="rId5"/>
          <a:stretch>
            <a:fillRect/>
          </a:stretch>
        </p:blipFill>
        <p:spPr>
          <a:xfrm>
            <a:off x="6040989" y="2987619"/>
            <a:ext cx="2563459" cy="684503"/>
          </a:xfrm>
          <a:prstGeom prst="rect">
            <a:avLst/>
          </a:prstGeom>
        </p:spPr>
      </p:pic>
      <p:pic>
        <p:nvPicPr>
          <p:cNvPr id="9" name="Imagen 8"/>
          <p:cNvPicPr>
            <a:picLocks noChangeAspect="1"/>
          </p:cNvPicPr>
          <p:nvPr/>
        </p:nvPicPr>
        <p:blipFill>
          <a:blip r:embed="rId6"/>
          <a:stretch>
            <a:fillRect/>
          </a:stretch>
        </p:blipFill>
        <p:spPr>
          <a:xfrm>
            <a:off x="323528" y="5920830"/>
            <a:ext cx="3490300" cy="893307"/>
          </a:xfrm>
          <a:prstGeom prst="rect">
            <a:avLst/>
          </a:prstGeom>
        </p:spPr>
      </p:pic>
      <p:sp>
        <p:nvSpPr>
          <p:cNvPr id="10" name="CuadroTexto 9"/>
          <p:cNvSpPr txBox="1"/>
          <p:nvPr/>
        </p:nvSpPr>
        <p:spPr>
          <a:xfrm>
            <a:off x="251520" y="5773363"/>
            <a:ext cx="4408579" cy="338554"/>
          </a:xfrm>
          <a:prstGeom prst="rect">
            <a:avLst/>
          </a:prstGeom>
          <a:noFill/>
        </p:spPr>
        <p:txBody>
          <a:bodyPr wrap="none" rtlCol="0">
            <a:spAutoFit/>
          </a:bodyPr>
          <a:lstStyle/>
          <a:p>
            <a:r>
              <a:rPr lang="es-CO" sz="1600" dirty="0"/>
              <a:t>Parámetro de la distancia a la clasificación perfecta</a:t>
            </a:r>
          </a:p>
        </p:txBody>
      </p:sp>
    </p:spTree>
    <p:extLst>
      <p:ext uri="{BB962C8B-B14F-4D97-AF65-F5344CB8AC3E}">
        <p14:creationId xmlns:p14="http://schemas.microsoft.com/office/powerpoint/2010/main" val="2875138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053798" y="2833785"/>
            <a:ext cx="4073773" cy="3786121"/>
          </a:xfrm>
          <a:prstGeom prst="rect">
            <a:avLst/>
          </a:prstGeom>
        </p:spPr>
      </p:pic>
      <p:sp>
        <p:nvSpPr>
          <p:cNvPr id="4"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7" name="CuadroTexto 6"/>
          <p:cNvSpPr txBox="1"/>
          <p:nvPr/>
        </p:nvSpPr>
        <p:spPr>
          <a:xfrm>
            <a:off x="135257" y="694712"/>
            <a:ext cx="8820472" cy="1938992"/>
          </a:xfrm>
          <a:prstGeom prst="rect">
            <a:avLst/>
          </a:prstGeom>
          <a:noFill/>
        </p:spPr>
        <p:txBody>
          <a:bodyPr wrap="square" rtlCol="0">
            <a:spAutoFit/>
          </a:bodyPr>
          <a:lstStyle/>
          <a:p>
            <a:r>
              <a:rPr lang="es-CO" sz="1600" dirty="0"/>
              <a:t>Evalúa la calidad total del modelo: </a:t>
            </a:r>
          </a:p>
          <a:p>
            <a:endParaRPr lang="es-CO" sz="800" dirty="0"/>
          </a:p>
          <a:p>
            <a:pPr marL="285750" indent="-285750">
              <a:buFont typeface="Wingdings" panose="05000000000000000000" pitchFamily="2" charset="2"/>
              <a:buChar char="ü"/>
            </a:pPr>
            <a:r>
              <a:rPr lang="es-CO" sz="1600" dirty="0"/>
              <a:t>Se construye a partir de </a:t>
            </a:r>
            <a:r>
              <a:rPr lang="es-CO" sz="1600" dirty="0" err="1"/>
              <a:t>Sensitivity</a:t>
            </a:r>
            <a:r>
              <a:rPr lang="es-CO" sz="1600" dirty="0"/>
              <a:t> (TP) vs 1-Specificity (FP) a partir de la matriz de confusión creada aplicando diferentes </a:t>
            </a:r>
            <a:r>
              <a:rPr lang="es-CO" sz="1600" dirty="0" err="1"/>
              <a:t>cutoff</a:t>
            </a:r>
            <a:r>
              <a:rPr lang="es-CO" sz="1600" dirty="0"/>
              <a:t>.</a:t>
            </a:r>
          </a:p>
          <a:p>
            <a:pPr marL="285750" indent="-285750">
              <a:buFont typeface="Wingdings" panose="05000000000000000000" pitchFamily="2" charset="2"/>
              <a:buChar char="ü"/>
            </a:pPr>
            <a:r>
              <a:rPr lang="es-CO" sz="1600" dirty="0"/>
              <a:t>AUC </a:t>
            </a:r>
            <a:r>
              <a:rPr lang="es-CO" sz="1600" dirty="0">
                <a:sym typeface="Wingdings" panose="05000000000000000000" pitchFamily="2" charset="2"/>
              </a:rPr>
              <a:t></a:t>
            </a:r>
            <a:r>
              <a:rPr lang="es-CO" sz="1600" dirty="0"/>
              <a:t> mejor desempeño del modelo sobre toda el rango de posibles </a:t>
            </a:r>
            <a:r>
              <a:rPr lang="es-CO" sz="1600" dirty="0" err="1"/>
              <a:t>cutoff</a:t>
            </a:r>
            <a:r>
              <a:rPr lang="es-CO" sz="1600" dirty="0"/>
              <a:t>. Por lo que es independiente del valor de corte (</a:t>
            </a:r>
            <a:r>
              <a:rPr lang="es-CO" sz="1600" dirty="0" err="1"/>
              <a:t>cutoff</a:t>
            </a:r>
            <a:r>
              <a:rPr lang="es-CO" sz="1600" dirty="0"/>
              <a:t>).</a:t>
            </a:r>
          </a:p>
          <a:p>
            <a:pPr marL="285750" indent="-285750">
              <a:buFont typeface="Wingdings" panose="05000000000000000000" pitchFamily="2" charset="2"/>
              <a:buChar char="ü"/>
            </a:pPr>
            <a:r>
              <a:rPr lang="es-CO" sz="1600" dirty="0"/>
              <a:t>Puntos cercanos a la esquina superior derecha corresponden a valores mas bajos de </a:t>
            </a:r>
            <a:r>
              <a:rPr lang="es-CO" sz="1600" dirty="0" err="1"/>
              <a:t>cutoff</a:t>
            </a:r>
            <a:r>
              <a:rPr lang="es-CO" sz="1600" dirty="0"/>
              <a:t>.</a:t>
            </a:r>
          </a:p>
          <a:p>
            <a:pPr marL="285750" indent="-285750">
              <a:buFont typeface="Wingdings" panose="05000000000000000000" pitchFamily="2" charset="2"/>
              <a:buChar char="ü"/>
            </a:pPr>
            <a:r>
              <a:rPr lang="es-CO" sz="1600" dirty="0"/>
              <a:t>Una curva ROC es mejor cuando es mas cercana a la esquina superior izquierda.</a:t>
            </a:r>
          </a:p>
        </p:txBody>
      </p:sp>
      <p:sp>
        <p:nvSpPr>
          <p:cNvPr id="8" name="CuadroTexto 7"/>
          <p:cNvSpPr txBox="1"/>
          <p:nvPr/>
        </p:nvSpPr>
        <p:spPr>
          <a:xfrm>
            <a:off x="6870222" y="6619906"/>
            <a:ext cx="2257349"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 AGS (2007)</a:t>
            </a:r>
          </a:p>
        </p:txBody>
      </p:sp>
      <p:sp>
        <p:nvSpPr>
          <p:cNvPr id="10" name="Text Box 2"/>
          <p:cNvSpPr txBox="1">
            <a:spLocks noChangeArrowheads="1"/>
          </p:cNvSpPr>
          <p:nvPr/>
        </p:nvSpPr>
        <p:spPr bwMode="auto">
          <a:xfrm>
            <a:off x="113032" y="32966"/>
            <a:ext cx="3787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ÁREA BAJO LA CURVA (AUC)</a:t>
            </a:r>
            <a:endParaRPr lang="en-US" sz="1600" dirty="0">
              <a:latin typeface="Arial Narrow" panose="020B0606020202030204" pitchFamily="34" charset="0"/>
            </a:endParaRPr>
          </a:p>
        </p:txBody>
      </p:sp>
      <p:pic>
        <p:nvPicPr>
          <p:cNvPr id="3" name="Imagen 2"/>
          <p:cNvPicPr>
            <a:picLocks noChangeAspect="1"/>
          </p:cNvPicPr>
          <p:nvPr/>
        </p:nvPicPr>
        <p:blipFill>
          <a:blip r:embed="rId3"/>
          <a:stretch>
            <a:fillRect/>
          </a:stretch>
        </p:blipFill>
        <p:spPr>
          <a:xfrm>
            <a:off x="151653" y="2833785"/>
            <a:ext cx="4943331" cy="3664847"/>
          </a:xfrm>
          <a:prstGeom prst="rect">
            <a:avLst/>
          </a:prstGeom>
        </p:spPr>
      </p:pic>
      <p:pic>
        <p:nvPicPr>
          <p:cNvPr id="9" name="6 Imagen">
            <a:extLst>
              <a:ext uri="{FF2B5EF4-FFF2-40B4-BE49-F238E27FC236}">
                <a16:creationId xmlns:a16="http://schemas.microsoft.com/office/drawing/2014/main" xmlns="" id="{4FE39C6C-B4C3-4239-BA6C-8C666A1342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92430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DF73827-AEA7-4071-8A5C-2A51028462DD}"/>
              </a:ext>
            </a:extLst>
          </p:cNvPr>
          <p:cNvSpPr/>
          <p:nvPr/>
        </p:nvSpPr>
        <p:spPr>
          <a:xfrm>
            <a:off x="214317" y="845859"/>
            <a:ext cx="8554370" cy="2031325"/>
          </a:xfrm>
          <a:prstGeom prst="rect">
            <a:avLst/>
          </a:prstGeom>
        </p:spPr>
        <p:txBody>
          <a:bodyPr wrap="square">
            <a:spAutoFit/>
          </a:bodyPr>
          <a:lstStyle/>
          <a:p>
            <a:r>
              <a:rPr lang="es-CO" sz="1800" dirty="0">
                <a:latin typeface="Calibri" panose="020F0502020204030204" pitchFamily="34" charset="0"/>
                <a:cs typeface="Calibri" panose="020F0502020204030204" pitchFamily="34" charset="0"/>
              </a:rPr>
              <a:t>La validación en modelos explicativos consiste de dos partes: (i) validar que la función f adecuadamente representa F, y (</a:t>
            </a:r>
            <a:r>
              <a:rPr lang="es-CO" sz="1800" dirty="0" err="1">
                <a:latin typeface="Calibri" panose="020F0502020204030204" pitchFamily="34" charset="0"/>
                <a:cs typeface="Calibri" panose="020F0502020204030204" pitchFamily="34" charset="0"/>
              </a:rPr>
              <a:t>ii</a:t>
            </a:r>
            <a:r>
              <a:rPr lang="es-CO" sz="1800" dirty="0">
                <a:latin typeface="Calibri" panose="020F0502020204030204" pitchFamily="34" charset="0"/>
                <a:cs typeface="Calibri" panose="020F0502020204030204" pitchFamily="34" charset="0"/>
              </a:rPr>
              <a:t>) el ajuste del modelo que valida que la función f se ajuste a los datos (</a:t>
            </a:r>
            <a:r>
              <a:rPr lang="es-CO" sz="1800" dirty="0" err="1">
                <a:latin typeface="Calibri" panose="020F0502020204030204" pitchFamily="34" charset="0"/>
                <a:cs typeface="Calibri" panose="020F0502020204030204" pitchFamily="34" charset="0"/>
              </a:rPr>
              <a:t>X,Y</a:t>
            </a:r>
            <a:r>
              <a:rPr lang="es-CO" sz="1800" dirty="0">
                <a:latin typeface="Calibri" panose="020F0502020204030204" pitchFamily="34" charset="0"/>
                <a:cs typeface="Calibri" panose="020F0502020204030204" pitchFamily="34" charset="0"/>
              </a:rPr>
              <a:t>).</a:t>
            </a:r>
          </a:p>
          <a:p>
            <a:endParaRPr lang="es-CO" sz="1800" dirty="0">
              <a:latin typeface="Calibri" panose="020F0502020204030204" pitchFamily="34" charset="0"/>
              <a:cs typeface="Calibri" panose="020F0502020204030204" pitchFamily="34" charset="0"/>
            </a:endParaRPr>
          </a:p>
          <a:p>
            <a:r>
              <a:rPr lang="es-CO" sz="1800" dirty="0">
                <a:latin typeface="Calibri" panose="020F0502020204030204" pitchFamily="34" charset="0"/>
                <a:cs typeface="Calibri" panose="020F0502020204030204" pitchFamily="34" charset="0"/>
              </a:rPr>
              <a:t>La validación en modelo predictivos se enfoca en la generalización, la cual consiste en la habilidad de la función f en predecir con nuevos datos (</a:t>
            </a:r>
            <a:r>
              <a:rPr lang="es-CO" sz="1800" dirty="0" err="1">
                <a:latin typeface="Calibri" panose="020F0502020204030204" pitchFamily="34" charset="0"/>
                <a:cs typeface="Calibri" panose="020F0502020204030204" pitchFamily="34" charset="0"/>
              </a:rPr>
              <a:t>X,Y</a:t>
            </a:r>
            <a:r>
              <a:rPr lang="es-CO" sz="1800" dirty="0">
                <a:latin typeface="Calibri" panose="020F0502020204030204" pitchFamily="34" charset="0"/>
                <a:cs typeface="Calibri" panose="020F0502020204030204" pitchFamily="34" charset="0"/>
              </a:rPr>
              <a:t>).</a:t>
            </a:r>
          </a:p>
          <a:p>
            <a:endParaRPr lang="es-CO" sz="1800" dirty="0">
              <a:latin typeface="Calibri" panose="020F0502020204030204" pitchFamily="34" charset="0"/>
              <a:cs typeface="Calibri" panose="020F0502020204030204" pitchFamily="34" charset="0"/>
            </a:endParaRPr>
          </a:p>
        </p:txBody>
      </p:sp>
      <p:cxnSp>
        <p:nvCxnSpPr>
          <p:cNvPr id="7" name="Shape 101">
            <a:extLst>
              <a:ext uri="{FF2B5EF4-FFF2-40B4-BE49-F238E27FC236}">
                <a16:creationId xmlns:a16="http://schemas.microsoft.com/office/drawing/2014/main" xmlns="" id="{4E52F950-C2EE-45DE-8AE8-532A04CB396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8" name="Shape 100">
            <a:extLst>
              <a:ext uri="{FF2B5EF4-FFF2-40B4-BE49-F238E27FC236}">
                <a16:creationId xmlns:a16="http://schemas.microsoft.com/office/drawing/2014/main" xmlns="" id="{7087E0C2-6070-481D-9D2E-455C9BA51CB7}"/>
              </a:ext>
            </a:extLst>
          </p:cNvPr>
          <p:cNvSpPr txBox="1"/>
          <p:nvPr/>
        </p:nvSpPr>
        <p:spPr>
          <a:xfrm>
            <a:off x="101643" y="0"/>
            <a:ext cx="730909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VALIDACIÓN</a:t>
            </a:r>
          </a:p>
        </p:txBody>
      </p:sp>
      <p:pic>
        <p:nvPicPr>
          <p:cNvPr id="9" name="Shape 102">
            <a:extLst>
              <a:ext uri="{FF2B5EF4-FFF2-40B4-BE49-F238E27FC236}">
                <a16:creationId xmlns:a16="http://schemas.microsoft.com/office/drawing/2014/main" xmlns="" id="{CB1D4210-90B1-4B45-902A-D1DD8626560C}"/>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60615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5496" y="1915042"/>
            <a:ext cx="4517504" cy="4324059"/>
          </a:xfrm>
          <a:prstGeom prst="rect">
            <a:avLst/>
          </a:prstGeom>
        </p:spPr>
      </p:pic>
      <p:pic>
        <p:nvPicPr>
          <p:cNvPr id="4" name="Imagen 3"/>
          <p:cNvPicPr>
            <a:picLocks noChangeAspect="1"/>
          </p:cNvPicPr>
          <p:nvPr/>
        </p:nvPicPr>
        <p:blipFill>
          <a:blip r:embed="rId3"/>
          <a:stretch>
            <a:fillRect/>
          </a:stretch>
        </p:blipFill>
        <p:spPr>
          <a:xfrm>
            <a:off x="4416352" y="1939314"/>
            <a:ext cx="4641986" cy="4299787"/>
          </a:xfrm>
          <a:prstGeom prst="rect">
            <a:avLst/>
          </a:prstGeom>
        </p:spPr>
      </p:pic>
      <p:sp>
        <p:nvSpPr>
          <p:cNvPr id="5" name="CuadroTexto 4"/>
          <p:cNvSpPr txBox="1"/>
          <p:nvPr/>
        </p:nvSpPr>
        <p:spPr>
          <a:xfrm>
            <a:off x="839769" y="1415480"/>
            <a:ext cx="2776081" cy="584775"/>
          </a:xfrm>
          <a:prstGeom prst="rect">
            <a:avLst/>
          </a:prstGeom>
          <a:noFill/>
        </p:spPr>
        <p:txBody>
          <a:bodyPr wrap="none" rtlCol="0">
            <a:spAutoFit/>
          </a:bodyPr>
          <a:lstStyle/>
          <a:p>
            <a:pPr algn="ctr"/>
            <a:r>
              <a:rPr lang="es-CO" sz="1600" dirty="0"/>
              <a:t>Curva de Tasa de Éxito</a:t>
            </a:r>
          </a:p>
          <a:p>
            <a:pPr algn="ctr"/>
            <a:r>
              <a:rPr lang="es-CO" sz="1600" dirty="0"/>
              <a:t> (con celdas de entrenamiento)</a:t>
            </a:r>
          </a:p>
        </p:txBody>
      </p:sp>
      <p:sp>
        <p:nvSpPr>
          <p:cNvPr id="6" name="CuadroTexto 5"/>
          <p:cNvSpPr txBox="1"/>
          <p:nvPr/>
        </p:nvSpPr>
        <p:spPr>
          <a:xfrm>
            <a:off x="4909285" y="1412776"/>
            <a:ext cx="3656129" cy="584775"/>
          </a:xfrm>
          <a:prstGeom prst="rect">
            <a:avLst/>
          </a:prstGeom>
          <a:noFill/>
        </p:spPr>
        <p:txBody>
          <a:bodyPr wrap="none" rtlCol="0">
            <a:spAutoFit/>
          </a:bodyPr>
          <a:lstStyle/>
          <a:p>
            <a:pPr algn="ctr"/>
            <a:r>
              <a:rPr lang="es-CO" sz="1600" dirty="0"/>
              <a:t>Curva de Tasa de Predicción</a:t>
            </a:r>
          </a:p>
          <a:p>
            <a:pPr algn="ctr"/>
            <a:r>
              <a:rPr lang="es-CO" sz="1600" dirty="0"/>
              <a:t> (con celdas no usadas en entrenamiento)</a:t>
            </a:r>
          </a:p>
        </p:txBody>
      </p:sp>
      <p:sp>
        <p:nvSpPr>
          <p:cNvPr id="7" name="CuadroTexto 6"/>
          <p:cNvSpPr txBox="1"/>
          <p:nvPr/>
        </p:nvSpPr>
        <p:spPr>
          <a:xfrm>
            <a:off x="5325326" y="6611779"/>
            <a:ext cx="3818674" cy="246221"/>
          </a:xfrm>
          <a:prstGeom prst="rect">
            <a:avLst/>
          </a:prstGeom>
          <a:noFill/>
        </p:spPr>
        <p:txBody>
          <a:bodyPr wrap="none" rtlCol="0">
            <a:spAutoFit/>
          </a:bodyPr>
          <a:lstStyle/>
          <a:p>
            <a:r>
              <a:rPr lang="es-CO" sz="1000" dirty="0"/>
              <a:t>Fuente: </a:t>
            </a:r>
            <a:r>
              <a:rPr lang="es-CO" sz="1000" dirty="0" err="1"/>
              <a:t>Chen</a:t>
            </a:r>
            <a:r>
              <a:rPr lang="es-CO" sz="1000" dirty="0"/>
              <a:t> et al, (2016) en el embalse de las Tres Gargantas (China)</a:t>
            </a:r>
          </a:p>
        </p:txBody>
      </p:sp>
      <p:sp>
        <p:nvSpPr>
          <p:cNvPr id="9"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10" name="Text Box 2"/>
          <p:cNvSpPr txBox="1">
            <a:spLocks noChangeArrowheads="1"/>
          </p:cNvSpPr>
          <p:nvPr/>
        </p:nvSpPr>
        <p:spPr bwMode="auto">
          <a:xfrm>
            <a:off x="35496" y="37396"/>
            <a:ext cx="6187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CURVA ROC: Tasa de Éxito vs Tasa de Predicción</a:t>
            </a:r>
            <a:endParaRPr lang="en-US" sz="1600" dirty="0">
              <a:latin typeface="Arial Narrow" panose="020B0606020202030204" pitchFamily="34" charset="0"/>
            </a:endParaRPr>
          </a:p>
        </p:txBody>
      </p:sp>
      <p:pic>
        <p:nvPicPr>
          <p:cNvPr id="11"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962667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323528" y="2348880"/>
            <a:ext cx="8712517" cy="3220459"/>
          </a:xfrm>
          <a:prstGeom prst="rect">
            <a:avLst/>
          </a:prstGeom>
        </p:spPr>
      </p:pic>
      <p:sp>
        <p:nvSpPr>
          <p:cNvPr id="3"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4" name="Text Box 2"/>
          <p:cNvSpPr txBox="1">
            <a:spLocks noChangeArrowheads="1"/>
          </p:cNvSpPr>
          <p:nvPr/>
        </p:nvSpPr>
        <p:spPr bwMode="auto">
          <a:xfrm>
            <a:off x="0" y="0"/>
            <a:ext cx="24390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eaLnBrk="1" hangingPunct="1"/>
            <a:r>
              <a:rPr lang="es-CO" sz="2400" b="1" dirty="0">
                <a:latin typeface="Arial Narrow" panose="020B0606020202030204" pitchFamily="34" charset="0"/>
              </a:rPr>
              <a:t>CURVA DE COSTO</a:t>
            </a:r>
            <a:endParaRPr lang="en-US" sz="1600" dirty="0">
              <a:latin typeface="Arial Narrow" panose="020B0606020202030204" pitchFamily="34" charset="0"/>
            </a:endParaRPr>
          </a:p>
        </p:txBody>
      </p:sp>
      <p:pic>
        <p:nvPicPr>
          <p:cNvPr id="5"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
        <p:nvSpPr>
          <p:cNvPr id="6" name="CuadroTexto 5"/>
          <p:cNvSpPr txBox="1"/>
          <p:nvPr/>
        </p:nvSpPr>
        <p:spPr>
          <a:xfrm>
            <a:off x="323529" y="980728"/>
            <a:ext cx="8568952" cy="369332"/>
          </a:xfrm>
          <a:prstGeom prst="rect">
            <a:avLst/>
          </a:prstGeom>
          <a:noFill/>
        </p:spPr>
        <p:txBody>
          <a:bodyPr wrap="square" rtlCol="0">
            <a:spAutoFit/>
          </a:bodyPr>
          <a:lstStyle/>
          <a:p>
            <a:r>
              <a:rPr lang="es-CO" dirty="0"/>
              <a:t>Costo total de clasificar erróneamente, considerando tanto los errores tipo I como tipo II.</a:t>
            </a:r>
          </a:p>
        </p:txBody>
      </p:sp>
      <p:sp>
        <p:nvSpPr>
          <p:cNvPr id="7" name="CuadroTexto 6"/>
          <p:cNvSpPr txBox="1"/>
          <p:nvPr/>
        </p:nvSpPr>
        <p:spPr>
          <a:xfrm>
            <a:off x="7452320" y="6611779"/>
            <a:ext cx="1612942"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a:t>
            </a:r>
          </a:p>
        </p:txBody>
      </p:sp>
    </p:spTree>
    <p:extLst>
      <p:ext uri="{BB962C8B-B14F-4D97-AF65-F5344CB8AC3E}">
        <p14:creationId xmlns:p14="http://schemas.microsoft.com/office/powerpoint/2010/main" val="833346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879" y="56818"/>
            <a:ext cx="41553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CURVAS DE ÉXITO </a:t>
            </a:r>
            <a:r>
              <a:rPr lang="es-CO" sz="1600" dirty="0">
                <a:latin typeface="Arial Narrow" panose="020B0606020202030204" pitchFamily="34" charset="0"/>
              </a:rPr>
              <a:t>(Success-rate curve)</a:t>
            </a:r>
            <a:endParaRPr lang="en-US" sz="1600" dirty="0">
              <a:latin typeface="Arial Narrow" panose="020B0606020202030204" pitchFamily="34" charset="0"/>
            </a:endParaRPr>
          </a:p>
          <a:p>
            <a:pPr algn="just" eaLnBrk="1" hangingPunct="1"/>
            <a:endParaRPr lang="en-US" sz="1600" dirty="0">
              <a:latin typeface="Arial Narrow" panose="020B0606020202030204" pitchFamily="34" charset="0"/>
            </a:endParaRPr>
          </a:p>
        </p:txBody>
      </p:sp>
      <p:sp>
        <p:nvSpPr>
          <p:cNvPr id="4"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7" name="CuadroTexto 6"/>
          <p:cNvSpPr txBox="1"/>
          <p:nvPr/>
        </p:nvSpPr>
        <p:spPr>
          <a:xfrm>
            <a:off x="179512" y="548680"/>
            <a:ext cx="8424936" cy="1323439"/>
          </a:xfrm>
          <a:prstGeom prst="rect">
            <a:avLst/>
          </a:prstGeom>
          <a:noFill/>
        </p:spPr>
        <p:txBody>
          <a:bodyPr wrap="square" rtlCol="0">
            <a:spAutoFit/>
          </a:bodyPr>
          <a:lstStyle/>
          <a:p>
            <a:pPr algn="just"/>
            <a:r>
              <a:rPr lang="es-CO" sz="1600" dirty="0"/>
              <a:t>Basado en el análisis del acople espacial entre los deslizamientos y el mapa de susceptibilidad, por lo que considera el área tanto de los deslizamientos como de las unidades del terreno, y no solamente el número de unidades correctamente o incorrectamente clasificadas. Independiente del valor de corte (</a:t>
            </a:r>
            <a:r>
              <a:rPr lang="es-CO" sz="1600" dirty="0" err="1"/>
              <a:t>cutoff</a:t>
            </a:r>
            <a:r>
              <a:rPr lang="es-CO" sz="1600" dirty="0"/>
              <a:t>).</a:t>
            </a:r>
          </a:p>
          <a:p>
            <a:pPr algn="just"/>
            <a:endParaRPr lang="es-CO" sz="1600" dirty="0"/>
          </a:p>
        </p:txBody>
      </p:sp>
      <p:sp>
        <p:nvSpPr>
          <p:cNvPr id="9" name="CuadroTexto 8"/>
          <p:cNvSpPr txBox="1"/>
          <p:nvPr/>
        </p:nvSpPr>
        <p:spPr>
          <a:xfrm>
            <a:off x="431540" y="5805264"/>
            <a:ext cx="8352928" cy="830997"/>
          </a:xfrm>
          <a:prstGeom prst="rect">
            <a:avLst/>
          </a:prstGeom>
          <a:noFill/>
        </p:spPr>
        <p:txBody>
          <a:bodyPr wrap="square" rtlCol="0">
            <a:spAutoFit/>
          </a:bodyPr>
          <a:lstStyle/>
          <a:p>
            <a:pPr algn="just"/>
            <a:r>
              <a:rPr lang="es-CO" sz="1600" b="1" dirty="0"/>
              <a:t>Limitaciones</a:t>
            </a:r>
            <a:r>
              <a:rPr lang="es-CO" sz="1600" dirty="0"/>
              <a:t>: sensible a la proporción inicial de positivos y negativos. Para áreas con un grado de amenaza bajo (áreas planas) siempre dará mejores resultados que aplicaciones en áreas con amenaza alta (zonas de montaña), incluso si la calidad de la clasificación es exactamente la misma.</a:t>
            </a:r>
          </a:p>
        </p:txBody>
      </p:sp>
      <p:sp>
        <p:nvSpPr>
          <p:cNvPr id="10" name="CuadroTexto 9"/>
          <p:cNvSpPr txBox="1"/>
          <p:nvPr/>
        </p:nvSpPr>
        <p:spPr>
          <a:xfrm>
            <a:off x="3626143" y="6636261"/>
            <a:ext cx="5517857" cy="400110"/>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 </a:t>
            </a:r>
            <a:r>
              <a:rPr lang="es-CO" sz="1000" dirty="0" err="1"/>
              <a:t>Guzzetti</a:t>
            </a:r>
            <a:r>
              <a:rPr lang="es-CO" sz="1000" dirty="0"/>
              <a:t> (2006) </a:t>
            </a:r>
          </a:p>
          <a:p>
            <a:endParaRPr lang="en-US" sz="1000" dirty="0"/>
          </a:p>
        </p:txBody>
      </p:sp>
      <p:pic>
        <p:nvPicPr>
          <p:cNvPr id="8" name="Imagen 7"/>
          <p:cNvPicPr>
            <a:picLocks noChangeAspect="1"/>
          </p:cNvPicPr>
          <p:nvPr/>
        </p:nvPicPr>
        <p:blipFill>
          <a:blip r:embed="rId2"/>
          <a:stretch>
            <a:fillRect/>
          </a:stretch>
        </p:blipFill>
        <p:spPr>
          <a:xfrm>
            <a:off x="4377060" y="1586528"/>
            <a:ext cx="4640097" cy="4062358"/>
          </a:xfrm>
          <a:prstGeom prst="rect">
            <a:avLst/>
          </a:prstGeom>
        </p:spPr>
      </p:pic>
      <p:pic>
        <p:nvPicPr>
          <p:cNvPr id="12" name="Imagen 11"/>
          <p:cNvPicPr>
            <a:picLocks noChangeAspect="1"/>
          </p:cNvPicPr>
          <p:nvPr/>
        </p:nvPicPr>
        <p:blipFill>
          <a:blip r:embed="rId3"/>
          <a:stretch>
            <a:fillRect/>
          </a:stretch>
        </p:blipFill>
        <p:spPr>
          <a:xfrm>
            <a:off x="143508" y="1586528"/>
            <a:ext cx="4248472" cy="4245748"/>
          </a:xfrm>
          <a:prstGeom prst="rect">
            <a:avLst/>
          </a:prstGeom>
        </p:spPr>
      </p:pic>
    </p:spTree>
    <p:extLst>
      <p:ext uri="{BB962C8B-B14F-4D97-AF65-F5344CB8AC3E}">
        <p14:creationId xmlns:p14="http://schemas.microsoft.com/office/powerpoint/2010/main" val="860391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7504" y="1829464"/>
            <a:ext cx="8760366" cy="3290312"/>
          </a:xfrm>
          <a:prstGeom prst="rect">
            <a:avLst/>
          </a:prstGeom>
        </p:spPr>
      </p:pic>
      <p:sp>
        <p:nvSpPr>
          <p:cNvPr id="3" name="CuadroTexto 2"/>
          <p:cNvSpPr txBox="1"/>
          <p:nvPr/>
        </p:nvSpPr>
        <p:spPr>
          <a:xfrm>
            <a:off x="899592" y="1613440"/>
            <a:ext cx="2732158" cy="338554"/>
          </a:xfrm>
          <a:prstGeom prst="rect">
            <a:avLst/>
          </a:prstGeom>
          <a:noFill/>
        </p:spPr>
        <p:txBody>
          <a:bodyPr wrap="none" rtlCol="0">
            <a:spAutoFit/>
          </a:bodyPr>
          <a:lstStyle/>
          <a:p>
            <a:r>
              <a:rPr lang="es-CO" sz="1600" i="1" dirty="0"/>
              <a:t>Datos para entrenar el modelo</a:t>
            </a:r>
          </a:p>
        </p:txBody>
      </p:sp>
      <p:sp>
        <p:nvSpPr>
          <p:cNvPr id="4" name="CuadroTexto 3"/>
          <p:cNvSpPr txBox="1"/>
          <p:nvPr/>
        </p:nvSpPr>
        <p:spPr>
          <a:xfrm>
            <a:off x="5076056" y="1611960"/>
            <a:ext cx="2583464" cy="338554"/>
          </a:xfrm>
          <a:prstGeom prst="rect">
            <a:avLst/>
          </a:prstGeom>
          <a:noFill/>
        </p:spPr>
        <p:txBody>
          <a:bodyPr wrap="none" rtlCol="0">
            <a:spAutoFit/>
          </a:bodyPr>
          <a:lstStyle/>
          <a:p>
            <a:r>
              <a:rPr lang="es-CO" sz="1600" i="1" dirty="0"/>
              <a:t>Datos para validar el modelo</a:t>
            </a:r>
          </a:p>
        </p:txBody>
      </p:sp>
      <p:sp>
        <p:nvSpPr>
          <p:cNvPr id="5" name="CuadroTexto 4"/>
          <p:cNvSpPr txBox="1"/>
          <p:nvPr/>
        </p:nvSpPr>
        <p:spPr>
          <a:xfrm>
            <a:off x="6012160" y="6525344"/>
            <a:ext cx="3036409" cy="246221"/>
          </a:xfrm>
          <a:prstGeom prst="rect">
            <a:avLst/>
          </a:prstGeom>
          <a:noFill/>
        </p:spPr>
        <p:txBody>
          <a:bodyPr wrap="none" rtlCol="0">
            <a:spAutoFit/>
          </a:bodyPr>
          <a:lstStyle/>
          <a:p>
            <a:r>
              <a:rPr lang="es-CO" sz="1000" dirty="0"/>
              <a:t>Fuente: </a:t>
            </a:r>
            <a:r>
              <a:rPr lang="es-CO" sz="1000" dirty="0" err="1"/>
              <a:t>Chen</a:t>
            </a:r>
            <a:r>
              <a:rPr lang="es-CO" sz="1000" dirty="0"/>
              <a:t> et al, (2016) en la ciudad de </a:t>
            </a:r>
            <a:r>
              <a:rPr lang="es-CO" sz="1000" dirty="0" err="1"/>
              <a:t>Baoji</a:t>
            </a:r>
            <a:r>
              <a:rPr lang="es-CO" sz="1000" dirty="0"/>
              <a:t> (China)</a:t>
            </a:r>
          </a:p>
        </p:txBody>
      </p:sp>
      <p:sp>
        <p:nvSpPr>
          <p:cNvPr id="6" name="Text Box 2"/>
          <p:cNvSpPr txBox="1">
            <a:spLocks noChangeArrowheads="1"/>
          </p:cNvSpPr>
          <p:nvPr/>
        </p:nvSpPr>
        <p:spPr bwMode="auto">
          <a:xfrm>
            <a:off x="0" y="0"/>
            <a:ext cx="54916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CURVAS DE ÉXITO: </a:t>
            </a:r>
            <a:r>
              <a:rPr lang="es-CO" sz="1600" b="1" dirty="0">
                <a:latin typeface="Arial Narrow" panose="020B0606020202030204" pitchFamily="34" charset="0"/>
              </a:rPr>
              <a:t>Tasa de Éxito vs Tasa de Predicción</a:t>
            </a:r>
            <a:endParaRPr lang="en-US" sz="1100" dirty="0">
              <a:latin typeface="Arial Narrow" panose="020B0606020202030204" pitchFamily="34" charset="0"/>
            </a:endParaRPr>
          </a:p>
          <a:p>
            <a:pPr algn="just" eaLnBrk="1" hangingPunct="1"/>
            <a:endParaRPr lang="en-US" sz="1600" dirty="0">
              <a:latin typeface="Arial Narrow" panose="020B0606020202030204" pitchFamily="34" charset="0"/>
            </a:endParaRPr>
          </a:p>
        </p:txBody>
      </p:sp>
      <p:sp>
        <p:nvSpPr>
          <p:cNvPr id="7"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pic>
        <p:nvPicPr>
          <p:cNvPr id="8"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1303993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xmlns="" id="{6F95AEB5-D8BF-452D-8DE6-F21564BA5AD5}"/>
              </a:ext>
            </a:extLst>
          </p:cNvPr>
          <p:cNvSpPr txBox="1">
            <a:spLocks noChangeArrowheads="1"/>
          </p:cNvSpPr>
          <p:nvPr/>
        </p:nvSpPr>
        <p:spPr bwMode="auto">
          <a:xfrm>
            <a:off x="0" y="25073"/>
            <a:ext cx="49680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CURVAS DE ÉXITO: </a:t>
            </a:r>
            <a:r>
              <a:rPr lang="es-CO" sz="1600" b="1" dirty="0">
                <a:latin typeface="Arial Narrow" panose="020B0606020202030204" pitchFamily="34" charset="0"/>
              </a:rPr>
              <a:t>Porcentaje relativo de mejora</a:t>
            </a:r>
            <a:endParaRPr lang="en-US" sz="1100" dirty="0">
              <a:latin typeface="Arial Narrow" panose="020B0606020202030204" pitchFamily="34" charset="0"/>
            </a:endParaRPr>
          </a:p>
          <a:p>
            <a:pPr algn="just" eaLnBrk="1" hangingPunct="1"/>
            <a:endParaRPr lang="en-US" sz="1600" dirty="0">
              <a:latin typeface="Arial Narrow" panose="020B0606020202030204" pitchFamily="34" charset="0"/>
            </a:endParaRPr>
          </a:p>
        </p:txBody>
      </p:sp>
      <p:sp>
        <p:nvSpPr>
          <p:cNvPr id="3" name="Line 3">
            <a:extLst>
              <a:ext uri="{FF2B5EF4-FFF2-40B4-BE49-F238E27FC236}">
                <a16:creationId xmlns:a16="http://schemas.microsoft.com/office/drawing/2014/main" xmlns="" id="{BAE6FF20-AD57-4799-A91C-9A3165192134}"/>
              </a:ext>
            </a:extLst>
          </p:cNvPr>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pic>
        <p:nvPicPr>
          <p:cNvPr id="4" name="6 Imagen">
            <a:extLst>
              <a:ext uri="{FF2B5EF4-FFF2-40B4-BE49-F238E27FC236}">
                <a16:creationId xmlns:a16="http://schemas.microsoft.com/office/drawing/2014/main" xmlns="" id="{D3BB6F9C-7A72-4F6E-91CA-F6D311583C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pic>
        <p:nvPicPr>
          <p:cNvPr id="5" name="Picture 4">
            <a:extLst>
              <a:ext uri="{FF2B5EF4-FFF2-40B4-BE49-F238E27FC236}">
                <a16:creationId xmlns:a16="http://schemas.microsoft.com/office/drawing/2014/main" xmlns="" id="{38135F04-36C9-4A88-9517-EA267120B03B}"/>
              </a:ext>
            </a:extLst>
          </p:cNvPr>
          <p:cNvPicPr>
            <a:picLocks noChangeAspect="1"/>
          </p:cNvPicPr>
          <p:nvPr/>
        </p:nvPicPr>
        <p:blipFill rotWithShape="1">
          <a:blip r:embed="rId3"/>
          <a:srcRect b="35951"/>
          <a:stretch/>
        </p:blipFill>
        <p:spPr>
          <a:xfrm>
            <a:off x="899592" y="836712"/>
            <a:ext cx="7421189" cy="4392488"/>
          </a:xfrm>
          <a:prstGeom prst="rect">
            <a:avLst/>
          </a:prstGeom>
        </p:spPr>
      </p:pic>
      <p:pic>
        <p:nvPicPr>
          <p:cNvPr id="6" name="Picture 5">
            <a:extLst>
              <a:ext uri="{FF2B5EF4-FFF2-40B4-BE49-F238E27FC236}">
                <a16:creationId xmlns:a16="http://schemas.microsoft.com/office/drawing/2014/main" xmlns="" id="{AFE2786D-FF1D-41EC-809A-9836D8B60F76}"/>
              </a:ext>
            </a:extLst>
          </p:cNvPr>
          <p:cNvPicPr>
            <a:picLocks noChangeAspect="1"/>
          </p:cNvPicPr>
          <p:nvPr/>
        </p:nvPicPr>
        <p:blipFill rotWithShape="1">
          <a:blip r:embed="rId3"/>
          <a:srcRect t="83944" r="54497"/>
          <a:stretch/>
        </p:blipFill>
        <p:spPr>
          <a:xfrm>
            <a:off x="2745848" y="5358026"/>
            <a:ext cx="3376882" cy="1101129"/>
          </a:xfrm>
          <a:prstGeom prst="rect">
            <a:avLst/>
          </a:prstGeom>
        </p:spPr>
      </p:pic>
      <p:sp>
        <p:nvSpPr>
          <p:cNvPr id="7" name="CuadroTexto 4">
            <a:extLst>
              <a:ext uri="{FF2B5EF4-FFF2-40B4-BE49-F238E27FC236}">
                <a16:creationId xmlns:a16="http://schemas.microsoft.com/office/drawing/2014/main" xmlns="" id="{A2FE29B2-60C2-48D8-9451-9D48A435FE2D}"/>
              </a:ext>
            </a:extLst>
          </p:cNvPr>
          <p:cNvSpPr txBox="1"/>
          <p:nvPr/>
        </p:nvSpPr>
        <p:spPr>
          <a:xfrm>
            <a:off x="7587247" y="6597352"/>
            <a:ext cx="1467068" cy="246221"/>
          </a:xfrm>
          <a:prstGeom prst="rect">
            <a:avLst/>
          </a:prstGeom>
          <a:noFill/>
        </p:spPr>
        <p:txBody>
          <a:bodyPr wrap="none" rtlCol="0">
            <a:spAutoFit/>
          </a:bodyPr>
          <a:lstStyle/>
          <a:p>
            <a:r>
              <a:rPr lang="es-CO" sz="1000" dirty="0"/>
              <a:t>Fuente: </a:t>
            </a:r>
            <a:r>
              <a:rPr lang="es-CO" sz="1000" dirty="0" err="1"/>
              <a:t>Luo</a:t>
            </a:r>
            <a:r>
              <a:rPr lang="es-CO" sz="1000" dirty="0"/>
              <a:t> &amp; Liu (2017)</a:t>
            </a:r>
          </a:p>
        </p:txBody>
      </p:sp>
    </p:spTree>
    <p:extLst>
      <p:ext uri="{BB962C8B-B14F-4D97-AF65-F5344CB8AC3E}">
        <p14:creationId xmlns:p14="http://schemas.microsoft.com/office/powerpoint/2010/main" val="2710256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81267" y="1428749"/>
            <a:ext cx="4527438" cy="4572001"/>
          </a:xfrm>
          <a:prstGeom prst="rect">
            <a:avLst/>
          </a:prstGeom>
        </p:spPr>
      </p:pic>
      <p:sp>
        <p:nvSpPr>
          <p:cNvPr id="3" name="CuadroTexto 2"/>
          <p:cNvSpPr txBox="1"/>
          <p:nvPr/>
        </p:nvSpPr>
        <p:spPr>
          <a:xfrm>
            <a:off x="7378324" y="6581001"/>
            <a:ext cx="1765676" cy="276999"/>
          </a:xfrm>
          <a:prstGeom prst="rect">
            <a:avLst/>
          </a:prstGeom>
          <a:noFill/>
        </p:spPr>
        <p:txBody>
          <a:bodyPr wrap="none" rtlCol="0">
            <a:spAutoFit/>
          </a:bodyPr>
          <a:lstStyle/>
          <a:p>
            <a:r>
              <a:rPr lang="es-CO" sz="1200" dirty="0" err="1"/>
              <a:t>Funte</a:t>
            </a:r>
            <a:r>
              <a:rPr lang="es-CO" sz="1200" dirty="0"/>
              <a:t>: </a:t>
            </a:r>
            <a:r>
              <a:rPr lang="es-CO" sz="1200" dirty="0" err="1"/>
              <a:t>Wu</a:t>
            </a:r>
            <a:r>
              <a:rPr lang="es-CO" sz="1200" dirty="0"/>
              <a:t> &amp; </a:t>
            </a:r>
            <a:r>
              <a:rPr lang="es-CO" sz="1200" dirty="0" err="1"/>
              <a:t>Chen</a:t>
            </a:r>
            <a:r>
              <a:rPr lang="es-CO" sz="1200" dirty="0"/>
              <a:t> (2013)</a:t>
            </a:r>
          </a:p>
        </p:txBody>
      </p:sp>
      <p:sp>
        <p:nvSpPr>
          <p:cNvPr id="4" name="Text Box 2"/>
          <p:cNvSpPr txBox="1">
            <a:spLocks noChangeArrowheads="1"/>
          </p:cNvSpPr>
          <p:nvPr/>
        </p:nvSpPr>
        <p:spPr bwMode="auto">
          <a:xfrm>
            <a:off x="60700" y="-18712"/>
            <a:ext cx="5643468" cy="523220"/>
          </a:xfrm>
          <a:prstGeom prst="rect">
            <a:avLst/>
          </a:prstGeom>
          <a:noFill/>
        </p:spPr>
        <p:txBody>
          <a:bodyPr wrap="none" rtlCol="0">
            <a:spAutoFit/>
          </a:bodyPr>
          <a:lstStyle>
            <a:defPPr>
              <a:defRPr lang="es-ES"/>
            </a:defPPr>
            <a:lvl1pPr>
              <a:defRPr sz="2800" b="1"/>
            </a:lvl1pPr>
          </a:lstStyle>
          <a:p>
            <a:r>
              <a:rPr lang="es-ES" dirty="0"/>
              <a:t>LSI vs FRECUENCIA DESLIZAMIENTOS</a:t>
            </a:r>
          </a:p>
        </p:txBody>
      </p:sp>
      <p:cxnSp>
        <p:nvCxnSpPr>
          <p:cNvPr id="5" name="Conector recto 4"/>
          <p:cNvCxnSpPr/>
          <p:nvPr/>
        </p:nvCxnSpPr>
        <p:spPr>
          <a:xfrm>
            <a:off x="0" y="523220"/>
            <a:ext cx="2686903" cy="0"/>
          </a:xfrm>
          <a:prstGeom prst="line">
            <a:avLst/>
          </a:prstGeom>
          <a:ln w="28575"/>
        </p:spPr>
        <p:style>
          <a:lnRef idx="3">
            <a:schemeClr val="dk1"/>
          </a:lnRef>
          <a:fillRef idx="0">
            <a:schemeClr val="dk1"/>
          </a:fillRef>
          <a:effectRef idx="2">
            <a:schemeClr val="dk1"/>
          </a:effectRef>
          <a:fontRef idx="minor">
            <a:schemeClr val="tx1"/>
          </a:fontRef>
        </p:style>
      </p:cxnSp>
      <p:pic>
        <p:nvPicPr>
          <p:cNvPr id="6"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655847" y="90616"/>
            <a:ext cx="1488153" cy="593124"/>
          </a:xfrm>
          <a:prstGeom prst="rect">
            <a:avLst/>
          </a:prstGeom>
        </p:spPr>
      </p:pic>
    </p:spTree>
    <p:extLst>
      <p:ext uri="{BB962C8B-B14F-4D97-AF65-F5344CB8AC3E}">
        <p14:creationId xmlns:p14="http://schemas.microsoft.com/office/powerpoint/2010/main" val="4046258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23528" y="1988840"/>
            <a:ext cx="4956596" cy="3096344"/>
          </a:xfrm>
          <a:prstGeom prst="rect">
            <a:avLst/>
          </a:prstGeom>
        </p:spPr>
      </p:pic>
      <p:sp>
        <p:nvSpPr>
          <p:cNvPr id="3" name="CuadroTexto 2"/>
          <p:cNvSpPr txBox="1"/>
          <p:nvPr/>
        </p:nvSpPr>
        <p:spPr>
          <a:xfrm>
            <a:off x="7236296" y="6576666"/>
            <a:ext cx="1715534" cy="246221"/>
          </a:xfrm>
          <a:prstGeom prst="rect">
            <a:avLst/>
          </a:prstGeom>
          <a:noFill/>
        </p:spPr>
        <p:txBody>
          <a:bodyPr wrap="none" rtlCol="0">
            <a:spAutoFit/>
          </a:bodyPr>
          <a:lstStyle/>
          <a:p>
            <a:r>
              <a:rPr lang="es-CO" sz="1000" dirty="0"/>
              <a:t>Tomado de  Park et al. (2013)</a:t>
            </a:r>
          </a:p>
        </p:txBody>
      </p:sp>
      <p:pic>
        <p:nvPicPr>
          <p:cNvPr id="4" name="Imagen 3"/>
          <p:cNvPicPr>
            <a:picLocks noChangeAspect="1"/>
          </p:cNvPicPr>
          <p:nvPr/>
        </p:nvPicPr>
        <p:blipFill>
          <a:blip r:embed="rId3"/>
          <a:stretch>
            <a:fillRect/>
          </a:stretch>
        </p:blipFill>
        <p:spPr>
          <a:xfrm>
            <a:off x="5243350" y="1791438"/>
            <a:ext cx="3899952" cy="3491148"/>
          </a:xfrm>
          <a:prstGeom prst="rect">
            <a:avLst/>
          </a:prstGeom>
        </p:spPr>
      </p:pic>
      <p:sp>
        <p:nvSpPr>
          <p:cNvPr id="5" name="CuadroTexto 4"/>
          <p:cNvSpPr txBox="1"/>
          <p:nvPr/>
        </p:nvSpPr>
        <p:spPr>
          <a:xfrm>
            <a:off x="206885" y="5295322"/>
            <a:ext cx="4626203" cy="338554"/>
          </a:xfrm>
          <a:prstGeom prst="rect">
            <a:avLst/>
          </a:prstGeom>
          <a:noFill/>
        </p:spPr>
        <p:txBody>
          <a:bodyPr wrap="none" rtlCol="0">
            <a:spAutoFit/>
          </a:bodyPr>
          <a:lstStyle/>
          <a:p>
            <a:r>
              <a:rPr lang="es-CO" sz="1600" dirty="0"/>
              <a:t>Distrito de </a:t>
            </a:r>
            <a:r>
              <a:rPr lang="es-CO" sz="1600" dirty="0" err="1"/>
              <a:t>Pyeongchang</a:t>
            </a:r>
            <a:r>
              <a:rPr lang="es-CO" sz="1600" dirty="0"/>
              <a:t> (</a:t>
            </a:r>
            <a:r>
              <a:rPr lang="es-CO" sz="1600" dirty="0" err="1"/>
              <a:t>Korea</a:t>
            </a:r>
            <a:r>
              <a:rPr lang="es-CO" sz="1600" dirty="0"/>
              <a:t>) – Método base física</a:t>
            </a:r>
          </a:p>
        </p:txBody>
      </p:sp>
      <p:pic>
        <p:nvPicPr>
          <p:cNvPr id="6"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9" name="CuadroTexto 8"/>
          <p:cNvSpPr txBox="1"/>
          <p:nvPr/>
        </p:nvSpPr>
        <p:spPr>
          <a:xfrm>
            <a:off x="179512" y="865237"/>
            <a:ext cx="2593980" cy="369332"/>
          </a:xfrm>
          <a:prstGeom prst="rect">
            <a:avLst/>
          </a:prstGeom>
          <a:noFill/>
        </p:spPr>
        <p:txBody>
          <a:bodyPr wrap="none" rtlCol="0">
            <a:spAutoFit/>
          </a:bodyPr>
          <a:lstStyle/>
          <a:p>
            <a:r>
              <a:rPr lang="es-CO" b="1" dirty="0"/>
              <a:t>Cuál es el mejor modelo?</a:t>
            </a:r>
          </a:p>
        </p:txBody>
      </p:sp>
    </p:spTree>
    <p:extLst>
      <p:ext uri="{BB962C8B-B14F-4D97-AF65-F5344CB8AC3E}">
        <p14:creationId xmlns:p14="http://schemas.microsoft.com/office/powerpoint/2010/main" val="4237405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7504" y="260648"/>
            <a:ext cx="8676456" cy="56681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55488"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sz="1500" b="0" i="0" u="none" strike="noStrike" cap="none" normalizeH="0" baseline="0" dirty="0" err="1" smtClean="0">
                <a:ln>
                  <a:noFill/>
                </a:ln>
                <a:solidFill>
                  <a:schemeClr val="tx1"/>
                </a:solidFill>
                <a:effectLst/>
                <a:latin typeface="medium-content-serif-font"/>
              </a:rPr>
              <a:t>Scikit-learn</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provides</a:t>
            </a:r>
            <a:r>
              <a:rPr kumimoji="0" lang="es-CO" sz="1500" b="0" i="0" u="none" strike="noStrike" cap="none" normalizeH="0" baseline="0" dirty="0" smtClean="0">
                <a:ln>
                  <a:noFill/>
                </a:ln>
                <a:solidFill>
                  <a:schemeClr val="tx1"/>
                </a:solidFill>
                <a:effectLst/>
                <a:latin typeface="medium-content-serif-font"/>
              </a:rPr>
              <a:t> a </a:t>
            </a:r>
            <a:r>
              <a:rPr kumimoji="0" lang="es-CO" sz="1500" b="0" i="0" u="none" strike="noStrike" cap="none" normalizeH="0" baseline="0" dirty="0" err="1" smtClean="0">
                <a:ln>
                  <a:noFill/>
                </a:ln>
                <a:solidFill>
                  <a:schemeClr val="tx1"/>
                </a:solidFill>
                <a:effectLst/>
                <a:latin typeface="medium-content-serif-font"/>
              </a:rPr>
              <a:t>method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called</a:t>
            </a:r>
            <a:r>
              <a:rPr kumimoji="0" lang="es-CO" sz="1500" b="0" i="0" u="none" strike="noStrike" cap="none" normalizeH="0" baseline="0" dirty="0" smtClean="0">
                <a:ln>
                  <a:noFill/>
                </a:ln>
                <a:solidFill>
                  <a:schemeClr val="tx1"/>
                </a:solidFill>
                <a:effectLst/>
                <a:latin typeface="medium-content-serif-font"/>
              </a:rPr>
              <a:t> </a:t>
            </a:r>
            <a:r>
              <a:rPr kumimoji="0" lang="es-CO" sz="1100" b="0" i="0" u="none" strike="noStrike" cap="none" normalizeH="0" baseline="0" dirty="0" err="1" smtClean="0">
                <a:ln>
                  <a:noFill/>
                </a:ln>
                <a:solidFill>
                  <a:schemeClr val="tx1"/>
                </a:solidFill>
                <a:effectLst/>
                <a:latin typeface="Menlo"/>
              </a:rPr>
              <a:t>roc_curve</a:t>
            </a:r>
            <a:r>
              <a:rPr kumimoji="0" lang="es-CO" sz="1500" b="1"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to</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find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false positive and true positive </a:t>
            </a:r>
            <a:r>
              <a:rPr kumimoji="0" lang="es-CO" sz="1500" b="0" i="0" u="none" strike="noStrike" cap="none" normalizeH="0" baseline="0" dirty="0" err="1" smtClean="0">
                <a:ln>
                  <a:noFill/>
                </a:ln>
                <a:solidFill>
                  <a:schemeClr val="tx1"/>
                </a:solidFill>
                <a:effectLst/>
                <a:latin typeface="medium-content-serif-font"/>
              </a:rPr>
              <a:t>rates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across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various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thresholds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which</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we</a:t>
            </a:r>
            <a:r>
              <a:rPr kumimoji="0" lang="es-CO" sz="1500" b="0" i="0" u="none" strike="noStrike" cap="none" normalizeH="0" baseline="0" dirty="0" smtClean="0">
                <a:ln>
                  <a:noFill/>
                </a:ln>
                <a:solidFill>
                  <a:schemeClr val="tx1"/>
                </a:solidFill>
                <a:effectLst/>
                <a:latin typeface="medium-content-serif-font"/>
              </a:rPr>
              <a:t> can use </a:t>
            </a:r>
            <a:r>
              <a:rPr kumimoji="0" lang="es-CO" sz="1500" b="0" i="0" u="none" strike="noStrike" cap="none" normalizeH="0" baseline="0" dirty="0" err="1" smtClean="0">
                <a:ln>
                  <a:noFill/>
                </a:ln>
                <a:solidFill>
                  <a:schemeClr val="tx1"/>
                </a:solidFill>
                <a:effectLst/>
                <a:latin typeface="medium-content-serif-font"/>
              </a:rPr>
              <a:t>to</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draw</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ROC curve. </a:t>
            </a:r>
            <a:r>
              <a:rPr kumimoji="0" lang="es-CO" sz="1500" b="0" i="0" u="none" strike="noStrike" cap="none" normalizeH="0" baseline="0" dirty="0" err="1" smtClean="0">
                <a:ln>
                  <a:noFill/>
                </a:ln>
                <a:solidFill>
                  <a:schemeClr val="tx1"/>
                </a:solidFill>
                <a:effectLst/>
                <a:latin typeface="medium-content-serif-font"/>
              </a:rPr>
              <a:t>We</a:t>
            </a:r>
            <a:r>
              <a:rPr kumimoji="0" lang="es-CO" sz="1500" b="0" i="0" u="none" strike="noStrike" cap="none" normalizeH="0" baseline="0" dirty="0" smtClean="0">
                <a:ln>
                  <a:noFill/>
                </a:ln>
                <a:solidFill>
                  <a:schemeClr val="tx1"/>
                </a:solidFill>
                <a:effectLst/>
                <a:latin typeface="medium-content-serif-font"/>
              </a:rPr>
              <a:t> can </a:t>
            </a:r>
            <a:r>
              <a:rPr kumimoji="0" lang="es-CO" sz="1500" b="0" i="0" u="none" strike="noStrike" cap="none" normalizeH="0" baseline="0" dirty="0" err="1" smtClean="0">
                <a:ln>
                  <a:noFill/>
                </a:ln>
                <a:solidFill>
                  <a:schemeClr val="tx1"/>
                </a:solidFill>
                <a:effectLst/>
                <a:latin typeface="medium-content-serif-font"/>
              </a:rPr>
              <a:t>plot</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curve as </a:t>
            </a:r>
            <a:r>
              <a:rPr kumimoji="0" lang="es-CO" sz="1500" b="0" i="0" u="none" strike="noStrike" cap="none" normalizeH="0" baseline="0" dirty="0" err="1" smtClean="0">
                <a:ln>
                  <a:noFill/>
                </a:ln>
                <a:solidFill>
                  <a:schemeClr val="tx1"/>
                </a:solidFill>
                <a:effectLst/>
                <a:latin typeface="medium-content-serif-font"/>
              </a:rPr>
              <a:t>follows</a:t>
            </a:r>
            <a:r>
              <a:rPr kumimoji="0" lang="es-CO" sz="1500" b="0" i="0" u="none" strike="noStrike" cap="none" normalizeH="0" baseline="0" dirty="0" smtClean="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sz="1200" b="0" i="0" u="none" strike="noStrike" cap="none" normalizeH="0" baseline="0" dirty="0" smtClean="0">
              <a:ln>
                <a:noFill/>
              </a:ln>
              <a:solidFill>
                <a:schemeClr val="tx1"/>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200" b="0" i="0" u="none" strike="noStrike" cap="none" normalizeH="0" baseline="0" dirty="0" err="1" smtClean="0">
                <a:ln>
                  <a:noFill/>
                </a:ln>
                <a:solidFill>
                  <a:schemeClr val="tx1"/>
                </a:solidFill>
                <a:effectLst/>
                <a:latin typeface="Menlo"/>
              </a:rPr>
              <a:t>fpr</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tpr</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thresholds</a:t>
            </a:r>
            <a:r>
              <a:rPr kumimoji="0" lang="es-CO" sz="1200" b="0" i="0" u="none" strike="noStrike" cap="none" normalizeH="0" baseline="0" dirty="0" smtClean="0">
                <a:ln>
                  <a:noFill/>
                </a:ln>
                <a:solidFill>
                  <a:schemeClr val="tx1"/>
                </a:solidFill>
                <a:effectLst/>
                <a:latin typeface="Menlo"/>
              </a:rPr>
              <a:t> = </a:t>
            </a:r>
            <a:r>
              <a:rPr kumimoji="0" lang="es-CO" sz="1200" b="0" i="0" u="none" strike="noStrike" cap="none" normalizeH="0" baseline="0" dirty="0" err="1" smtClean="0">
                <a:ln>
                  <a:noFill/>
                </a:ln>
                <a:solidFill>
                  <a:schemeClr val="tx1"/>
                </a:solidFill>
                <a:effectLst/>
                <a:latin typeface="Menlo"/>
              </a:rPr>
              <a:t>roc_curve</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y_test</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y_pred_prob</a:t>
            </a:r>
            <a:r>
              <a:rPr kumimoji="0" lang="es-CO" sz="1200" b="0" i="0" u="none" strike="noStrike" cap="none" normalizeH="0" baseline="0" dirty="0" smtClean="0">
                <a:ln>
                  <a:noFill/>
                </a:ln>
                <a:solidFill>
                  <a:schemeClr val="tx1"/>
                </a:solidFill>
                <a:effectLst/>
                <a:latin typeface="Menlo"/>
              </a:rPr>
              <a:t>)</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plt.plot</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fpr</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tpr</a:t>
            </a:r>
            <a:r>
              <a:rPr kumimoji="0" lang="es-CO" sz="1200" b="0" i="0" u="none" strike="noStrike" cap="none" normalizeH="0" baseline="0" dirty="0" smtClean="0">
                <a:ln>
                  <a:noFill/>
                </a:ln>
                <a:solidFill>
                  <a:schemeClr val="tx1"/>
                </a:solidFill>
                <a:effectLst/>
                <a:latin typeface="Menlo"/>
              </a:rPr>
              <a:t>)</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plt.xlim</a:t>
            </a:r>
            <a:r>
              <a:rPr kumimoji="0" lang="es-CO" sz="1200" b="0" i="0" u="none" strike="noStrike" cap="none" normalizeH="0" baseline="0" dirty="0" smtClean="0">
                <a:ln>
                  <a:noFill/>
                </a:ln>
                <a:solidFill>
                  <a:schemeClr val="tx1"/>
                </a:solidFill>
                <a:effectLst/>
                <a:latin typeface="Menlo"/>
              </a:rPr>
              <a:t>([0.0, 1.0])</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plt.ylim</a:t>
            </a:r>
            <a:r>
              <a:rPr kumimoji="0" lang="es-CO" sz="1200" b="0" i="0" u="none" strike="noStrike" cap="none" normalizeH="0" baseline="0" dirty="0" smtClean="0">
                <a:ln>
                  <a:noFill/>
                </a:ln>
                <a:solidFill>
                  <a:schemeClr val="tx1"/>
                </a:solidFill>
                <a:effectLst/>
                <a:latin typeface="Menlo"/>
              </a:rPr>
              <a:t>([0.0, 1.0])</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plt.title</a:t>
            </a:r>
            <a:r>
              <a:rPr kumimoji="0" lang="es-CO" sz="1200" b="0" i="0" u="none" strike="noStrike" cap="none" normalizeH="0" baseline="0" dirty="0" smtClean="0">
                <a:ln>
                  <a:noFill/>
                </a:ln>
                <a:solidFill>
                  <a:schemeClr val="tx1"/>
                </a:solidFill>
                <a:effectLst/>
                <a:latin typeface="Menlo"/>
              </a:rPr>
              <a:t>(‘ROC curve </a:t>
            </a:r>
            <a:r>
              <a:rPr kumimoji="0" lang="es-CO" sz="1200" b="0" i="0" u="none" strike="noStrike" cap="none" normalizeH="0" baseline="0" dirty="0" err="1" smtClean="0">
                <a:ln>
                  <a:noFill/>
                </a:ln>
                <a:solidFill>
                  <a:schemeClr val="tx1"/>
                </a:solidFill>
                <a:effectLst/>
                <a:latin typeface="Menlo"/>
              </a:rPr>
              <a:t>for</a:t>
            </a:r>
            <a:r>
              <a:rPr kumimoji="0" lang="es-CO" sz="1200" b="0" i="0" u="none" strike="noStrike" cap="none" normalizeH="0" baseline="0" dirty="0" smtClean="0">
                <a:ln>
                  <a:noFill/>
                </a:ln>
                <a:solidFill>
                  <a:schemeClr val="tx1"/>
                </a:solidFill>
                <a:effectLst/>
                <a:latin typeface="Menlo"/>
              </a:rPr>
              <a:t> diabetes </a:t>
            </a:r>
            <a:r>
              <a:rPr kumimoji="0" lang="es-CO" sz="1200" b="0" i="0" u="none" strike="noStrike" cap="none" normalizeH="0" baseline="0" dirty="0" err="1" smtClean="0">
                <a:ln>
                  <a:noFill/>
                </a:ln>
                <a:solidFill>
                  <a:schemeClr val="tx1"/>
                </a:solidFill>
                <a:effectLst/>
                <a:latin typeface="Menlo"/>
              </a:rPr>
              <a:t>classifier</a:t>
            </a:r>
            <a:r>
              <a:rPr kumimoji="0" lang="es-CO" sz="1200" b="0" i="0" u="none" strike="noStrike" cap="none" normalizeH="0" baseline="0" dirty="0" smtClean="0">
                <a:ln>
                  <a:noFill/>
                </a:ln>
                <a:solidFill>
                  <a:schemeClr val="tx1"/>
                </a:solidFill>
                <a:effectLst/>
                <a:latin typeface="Menlo"/>
              </a:rPr>
              <a:t>’)</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plt.xlabel</a:t>
            </a:r>
            <a:r>
              <a:rPr kumimoji="0" lang="es-CO" sz="1200" b="0" i="0" u="none" strike="noStrike" cap="none" normalizeH="0" baseline="0" dirty="0" smtClean="0">
                <a:ln>
                  <a:noFill/>
                </a:ln>
                <a:solidFill>
                  <a:schemeClr val="tx1"/>
                </a:solidFill>
                <a:effectLst/>
                <a:latin typeface="Menlo"/>
              </a:rPr>
              <a:t>(‘False Positive </a:t>
            </a:r>
            <a:r>
              <a:rPr kumimoji="0" lang="es-CO" sz="1200" b="0" i="0" u="none" strike="noStrike" cap="none" normalizeH="0" baseline="0" dirty="0" err="1" smtClean="0">
                <a:ln>
                  <a:noFill/>
                </a:ln>
                <a:solidFill>
                  <a:schemeClr val="tx1"/>
                </a:solidFill>
                <a:effectLst/>
                <a:latin typeface="Menlo"/>
              </a:rPr>
              <a:t>Rate</a:t>
            </a:r>
            <a:r>
              <a:rPr kumimoji="0" lang="es-CO" sz="1200" b="0" i="0" u="none" strike="noStrike" cap="none" normalizeH="0" baseline="0" dirty="0" smtClean="0">
                <a:ln>
                  <a:noFill/>
                </a:ln>
                <a:solidFill>
                  <a:schemeClr val="tx1"/>
                </a:solidFill>
                <a:effectLst/>
                <a:latin typeface="Menlo"/>
              </a:rPr>
              <a:t> (1 — </a:t>
            </a:r>
            <a:r>
              <a:rPr kumimoji="0" lang="es-CO" sz="1200" b="0" i="0" u="none" strike="noStrike" cap="none" normalizeH="0" baseline="0" dirty="0" err="1" smtClean="0">
                <a:ln>
                  <a:noFill/>
                </a:ln>
                <a:solidFill>
                  <a:schemeClr val="tx1"/>
                </a:solidFill>
                <a:effectLst/>
                <a:latin typeface="Menlo"/>
              </a:rPr>
              <a:t>Specificity</a:t>
            </a:r>
            <a:r>
              <a:rPr kumimoji="0" lang="es-CO" sz="1200" b="0" i="0" u="none" strike="noStrike" cap="none" normalizeH="0" baseline="0" dirty="0" smtClean="0">
                <a:ln>
                  <a:noFill/>
                </a:ln>
                <a:solidFill>
                  <a:schemeClr val="tx1"/>
                </a:solidFill>
                <a:effectLst/>
                <a:latin typeface="Menlo"/>
              </a:rPr>
              <a:t>)’)</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plt.ylabel</a:t>
            </a:r>
            <a:r>
              <a:rPr kumimoji="0" lang="es-CO" sz="1200" b="0" i="0" u="none" strike="noStrike" cap="none" normalizeH="0" baseline="0" dirty="0" smtClean="0">
                <a:ln>
                  <a:noFill/>
                </a:ln>
                <a:solidFill>
                  <a:schemeClr val="tx1"/>
                </a:solidFill>
                <a:effectLst/>
                <a:latin typeface="Menlo"/>
              </a:rPr>
              <a:t>(‘True Positive </a:t>
            </a:r>
            <a:r>
              <a:rPr kumimoji="0" lang="es-CO" sz="1200" b="0" i="0" u="none" strike="noStrike" cap="none" normalizeH="0" baseline="0" dirty="0" err="1" smtClean="0">
                <a:ln>
                  <a:noFill/>
                </a:ln>
                <a:solidFill>
                  <a:schemeClr val="tx1"/>
                </a:solidFill>
                <a:effectLst/>
                <a:latin typeface="Menlo"/>
              </a:rPr>
              <a:t>Rate</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Sensitivity</a:t>
            </a:r>
            <a:r>
              <a:rPr kumimoji="0" lang="es-CO" sz="1200" b="0" i="0" u="none" strike="noStrike" cap="none" normalizeH="0" baseline="0" dirty="0" smtClean="0">
                <a:ln>
                  <a:noFill/>
                </a:ln>
                <a:solidFill>
                  <a:schemeClr val="tx1"/>
                </a:solidFill>
                <a:effectLst/>
                <a:latin typeface="Menlo"/>
              </a:rPr>
              <a:t>)’)</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plt.grid</a:t>
            </a:r>
            <a:r>
              <a:rPr kumimoji="0" lang="es-CO" sz="1200" b="0" i="0" u="none" strike="noStrike" cap="none" normalizeH="0" baseline="0" dirty="0" smtClean="0">
                <a:ln>
                  <a:noFill/>
                </a:ln>
                <a:solidFill>
                  <a:schemeClr val="tx1"/>
                </a:solidFill>
                <a:effectLst/>
                <a:latin typeface="Menlo"/>
              </a:rPr>
              <a:t>(</a:t>
            </a:r>
            <a:r>
              <a:rPr kumimoji="0" lang="es-CO" sz="1200" b="1" i="0" u="none" strike="noStrike" cap="none" normalizeH="0" baseline="0" dirty="0" smtClean="0">
                <a:ln>
                  <a:noFill/>
                </a:ln>
                <a:solidFill>
                  <a:schemeClr val="tx1"/>
                </a:solidFill>
                <a:effectLst/>
                <a:latin typeface="Menlo"/>
              </a:rPr>
              <a:t>True</a:t>
            </a:r>
            <a:r>
              <a:rPr kumimoji="0" lang="es-CO" sz="1200" b="0" i="0" u="none" strike="noStrike" cap="none" normalizeH="0" baseline="0" dirty="0" smtClean="0">
                <a:ln>
                  <a:noFill/>
                </a:ln>
                <a:solidFill>
                  <a:schemeClr val="tx1"/>
                </a:solidFill>
                <a:effectLst/>
                <a:latin typeface="Menlo"/>
              </a:rPr>
              <a:t>)</a:t>
            </a:r>
            <a:endParaRPr kumimoji="0" lang="es-CO"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8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500" b="0" i="0" u="none" strike="noStrike" cap="none" normalizeH="0" baseline="0" dirty="0" err="1" smtClean="0">
                <a:ln>
                  <a:noFill/>
                </a:ln>
                <a:solidFill>
                  <a:schemeClr val="tx1"/>
                </a:solidFill>
                <a:effectLst/>
                <a:latin typeface="medium-content-serif-font"/>
              </a:rPr>
              <a:t>We’re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unable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to</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find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threshold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used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to</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generate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ROC curve </a:t>
            </a:r>
            <a:r>
              <a:rPr kumimoji="0" lang="es-CO" sz="1500" b="0" i="0" u="none" strike="noStrike" cap="none" normalizeH="0" baseline="0" dirty="0" err="1" smtClean="0">
                <a:ln>
                  <a:noFill/>
                </a:ln>
                <a:solidFill>
                  <a:schemeClr val="tx1"/>
                </a:solidFill>
                <a:effectLst/>
                <a:latin typeface="medium-content-serif-font"/>
              </a:rPr>
              <a:t>on</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curve </a:t>
            </a:r>
            <a:r>
              <a:rPr kumimoji="0" lang="es-CO" sz="1500" b="0" i="0" u="none" strike="noStrike" cap="none" normalizeH="0" baseline="0" dirty="0" err="1" smtClean="0">
                <a:ln>
                  <a:noFill/>
                </a:ln>
                <a:solidFill>
                  <a:schemeClr val="tx1"/>
                </a:solidFill>
                <a:effectLst/>
                <a:latin typeface="medium-content-serif-font"/>
              </a:rPr>
              <a:t>itself</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But</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we</a:t>
            </a:r>
            <a:r>
              <a:rPr kumimoji="0" lang="es-CO" sz="1500" b="0" i="0" u="none" strike="noStrike" cap="none" normalizeH="0" baseline="0" dirty="0" smtClean="0">
                <a:ln>
                  <a:noFill/>
                </a:ln>
                <a:solidFill>
                  <a:schemeClr val="tx1"/>
                </a:solidFill>
                <a:effectLst/>
                <a:latin typeface="medium-content-serif-font"/>
              </a:rPr>
              <a:t> can use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following</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method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to</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find</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specificity</a:t>
            </a:r>
            <a:r>
              <a:rPr kumimoji="0" lang="es-CO" sz="1500" b="0" i="0" u="none" strike="noStrike" cap="none" normalizeH="0" baseline="0" dirty="0" smtClean="0">
                <a:ln>
                  <a:noFill/>
                </a:ln>
                <a:solidFill>
                  <a:schemeClr val="tx1"/>
                </a:solidFill>
                <a:effectLst/>
                <a:latin typeface="medium-content-serif-font"/>
              </a:rPr>
              <a:t> and </a:t>
            </a:r>
            <a:r>
              <a:rPr kumimoji="0" lang="es-CO" sz="1500" b="0" i="0" u="none" strike="noStrike" cap="none" normalizeH="0" baseline="0" dirty="0" err="1" smtClean="0">
                <a:ln>
                  <a:noFill/>
                </a:ln>
                <a:solidFill>
                  <a:schemeClr val="tx1"/>
                </a:solidFill>
                <a:effectLst/>
                <a:latin typeface="medium-content-serif-font"/>
              </a:rPr>
              <a:t>sensitivity</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across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various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thresholds</a:t>
            </a:r>
            <a:r>
              <a:rPr kumimoji="0" lang="es-CO" sz="1500" b="0" i="0" u="none" strike="noStrike" cap="none" normalizeH="0" baseline="0" dirty="0" smtClean="0">
                <a:ln>
                  <a:noFill/>
                </a:ln>
                <a:solidFill>
                  <a:schemeClr val="tx1"/>
                </a:solidFill>
                <a:effectLst/>
                <a:latin typeface="medium-content-serif-font"/>
              </a:rPr>
              <a:t>.</a:t>
            </a:r>
            <a:endParaRPr kumimoji="0" lang="es-CO"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200" b="0" i="0" u="none" strike="noStrike" cap="none" normalizeH="0" baseline="0" dirty="0" err="1" smtClean="0">
                <a:ln>
                  <a:noFill/>
                </a:ln>
                <a:solidFill>
                  <a:schemeClr val="tx1"/>
                </a:solidFill>
                <a:effectLst/>
                <a:latin typeface="Menlo"/>
              </a:rPr>
              <a:t>def</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evaluate_threshold</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threshold</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print</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Sensitivity</a:t>
            </a:r>
            <a:r>
              <a:rPr kumimoji="0" lang="es-CO" sz="1200" b="0" i="0" u="none" strike="noStrike" cap="none" normalizeH="0" baseline="0" dirty="0" smtClean="0">
                <a:ln>
                  <a:noFill/>
                </a:ln>
                <a:solidFill>
                  <a:schemeClr val="tx1"/>
                </a:solidFill>
                <a:effectLst/>
                <a:latin typeface="Menlo"/>
              </a:rPr>
              <a:t>:’, </a:t>
            </a:r>
            <a:r>
              <a:rPr kumimoji="0" lang="es-CO" sz="1200" b="0" i="0" u="none" strike="noStrike" cap="none" normalizeH="0" baseline="0" dirty="0" err="1" smtClean="0">
                <a:ln>
                  <a:noFill/>
                </a:ln>
                <a:solidFill>
                  <a:schemeClr val="tx1"/>
                </a:solidFill>
                <a:effectLst/>
                <a:latin typeface="Menlo"/>
              </a:rPr>
              <a:t>tpr</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thresholds</a:t>
            </a:r>
            <a:r>
              <a:rPr kumimoji="0" lang="es-CO" sz="1200" b="0" i="0" u="none" strike="noStrike" cap="none" normalizeH="0" baseline="0" dirty="0" smtClean="0">
                <a:ln>
                  <a:noFill/>
                </a:ln>
                <a:solidFill>
                  <a:schemeClr val="tx1"/>
                </a:solidFill>
                <a:effectLst/>
                <a:latin typeface="Menlo"/>
              </a:rPr>
              <a:t> &gt; </a:t>
            </a:r>
            <a:r>
              <a:rPr kumimoji="0" lang="es-CO" sz="1200" b="0" i="0" u="none" strike="noStrike" cap="none" normalizeH="0" baseline="0" dirty="0" err="1" smtClean="0">
                <a:ln>
                  <a:noFill/>
                </a:ln>
                <a:solidFill>
                  <a:schemeClr val="tx1"/>
                </a:solidFill>
                <a:effectLst/>
                <a:latin typeface="Menlo"/>
              </a:rPr>
              <a:t>threshold</a:t>
            </a:r>
            <a:r>
              <a:rPr kumimoji="0" lang="es-CO" sz="1200" b="0" i="0" u="none" strike="noStrike" cap="none" normalizeH="0" baseline="0" dirty="0" smtClean="0">
                <a:ln>
                  <a:noFill/>
                </a:ln>
                <a:solidFill>
                  <a:schemeClr val="tx1"/>
                </a:solidFill>
                <a:effectLst/>
                <a:latin typeface="Menlo"/>
              </a:rPr>
              <a:t>][-1])</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print</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Specificity</a:t>
            </a:r>
            <a:r>
              <a:rPr kumimoji="0" lang="es-CO" sz="1200" b="0" i="0" u="none" strike="noStrike" cap="none" normalizeH="0" baseline="0" dirty="0" smtClean="0">
                <a:ln>
                  <a:noFill/>
                </a:ln>
                <a:solidFill>
                  <a:schemeClr val="tx1"/>
                </a:solidFill>
                <a:effectLst/>
                <a:latin typeface="Menlo"/>
              </a:rPr>
              <a:t>:’, 1 — </a:t>
            </a:r>
            <a:r>
              <a:rPr kumimoji="0" lang="es-CO" sz="1200" b="0" i="0" u="none" strike="noStrike" cap="none" normalizeH="0" baseline="0" dirty="0" err="1" smtClean="0">
                <a:ln>
                  <a:noFill/>
                </a:ln>
                <a:solidFill>
                  <a:schemeClr val="tx1"/>
                </a:solidFill>
                <a:effectLst/>
                <a:latin typeface="Menlo"/>
              </a:rPr>
              <a:t>fpr</a:t>
            </a:r>
            <a:r>
              <a:rPr kumimoji="0" lang="es-CO" sz="1200" b="0" i="0" u="none" strike="noStrike" cap="none" normalizeH="0" baseline="0" dirty="0" smtClean="0">
                <a:ln>
                  <a:noFill/>
                </a:ln>
                <a:solidFill>
                  <a:schemeClr val="tx1"/>
                </a:solidFill>
                <a:effectLst/>
                <a:latin typeface="Menlo"/>
              </a:rPr>
              <a:t>[</a:t>
            </a:r>
            <a:r>
              <a:rPr kumimoji="0" lang="es-CO" sz="1200" b="0" i="0" u="none" strike="noStrike" cap="none" normalizeH="0" baseline="0" dirty="0" err="1" smtClean="0">
                <a:ln>
                  <a:noFill/>
                </a:ln>
                <a:solidFill>
                  <a:schemeClr val="tx1"/>
                </a:solidFill>
                <a:effectLst/>
                <a:latin typeface="Menlo"/>
              </a:rPr>
              <a:t>thresholds</a:t>
            </a:r>
            <a:r>
              <a:rPr kumimoji="0" lang="es-CO" sz="1200" b="0" i="0" u="none" strike="noStrike" cap="none" normalizeH="0" baseline="0" dirty="0" smtClean="0">
                <a:ln>
                  <a:noFill/>
                </a:ln>
                <a:solidFill>
                  <a:schemeClr val="tx1"/>
                </a:solidFill>
                <a:effectLst/>
                <a:latin typeface="Menlo"/>
              </a:rPr>
              <a:t> &gt; </a:t>
            </a:r>
            <a:r>
              <a:rPr kumimoji="0" lang="es-CO" sz="1200" b="0" i="0" u="none" strike="noStrike" cap="none" normalizeH="0" baseline="0" dirty="0" err="1" smtClean="0">
                <a:ln>
                  <a:noFill/>
                </a:ln>
                <a:solidFill>
                  <a:schemeClr val="tx1"/>
                </a:solidFill>
                <a:effectLst/>
                <a:latin typeface="Menlo"/>
              </a:rPr>
              <a:t>threshold</a:t>
            </a:r>
            <a:r>
              <a:rPr kumimoji="0" lang="es-CO" sz="1200" b="0" i="0" u="none" strike="noStrike" cap="none" normalizeH="0" baseline="0" dirty="0" smtClean="0">
                <a:ln>
                  <a:noFill/>
                </a:ln>
                <a:solidFill>
                  <a:schemeClr val="tx1"/>
                </a:solidFill>
                <a:effectLst/>
                <a:latin typeface="Menlo"/>
              </a:rPr>
              <a:t>][-1])</a:t>
            </a:r>
            <a:endParaRPr kumimoji="0" lang="es-CO"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following</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is</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an</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example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to</a:t>
            </a:r>
            <a:r>
              <a:rPr kumimoji="0" lang="es-CO" sz="1500" b="0" i="0" u="none" strike="noStrike" cap="none" normalizeH="0" baseline="0" dirty="0" smtClean="0">
                <a:ln>
                  <a:noFill/>
                </a:ln>
                <a:solidFill>
                  <a:schemeClr val="tx1"/>
                </a:solidFill>
                <a:effectLst/>
                <a:latin typeface="medium-content-serif-font"/>
              </a:rPr>
              <a:t> show </a:t>
            </a:r>
            <a:r>
              <a:rPr kumimoji="0" lang="es-CO" sz="1500" b="0" i="0" u="none" strike="noStrike" cap="none" normalizeH="0" baseline="0" dirty="0" err="1" smtClean="0">
                <a:ln>
                  <a:noFill/>
                </a:ln>
                <a:solidFill>
                  <a:schemeClr val="tx1"/>
                </a:solidFill>
                <a:effectLst/>
                <a:latin typeface="medium-content-serif-font"/>
              </a:rPr>
              <a:t>how</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sensitivity</a:t>
            </a:r>
            <a:r>
              <a:rPr kumimoji="0" lang="es-CO" sz="1500" b="0" i="0" u="none" strike="noStrike" cap="none" normalizeH="0" baseline="0" dirty="0" smtClean="0">
                <a:ln>
                  <a:noFill/>
                </a:ln>
                <a:solidFill>
                  <a:schemeClr val="tx1"/>
                </a:solidFill>
                <a:effectLst/>
                <a:latin typeface="medium-content-serif-font"/>
              </a:rPr>
              <a:t> and </a:t>
            </a:r>
            <a:r>
              <a:rPr kumimoji="0" lang="es-CO" sz="1500" b="0" i="0" u="none" strike="noStrike" cap="none" normalizeH="0" baseline="0" dirty="0" err="1" smtClean="0">
                <a:ln>
                  <a:noFill/>
                </a:ln>
                <a:solidFill>
                  <a:schemeClr val="tx1"/>
                </a:solidFill>
                <a:effectLst/>
                <a:latin typeface="medium-content-serif-font"/>
              </a:rPr>
              <a:t>specificity</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behave</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with</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several</a:t>
            </a:r>
            <a:r>
              <a:rPr kumimoji="0" lang="es-CO" sz="1500" b="0" i="0" u="none" strike="noStrike" cap="none" normalizeH="0" baseline="0" dirty="0" smtClean="0">
                <a:ln>
                  <a:noFill/>
                </a:ln>
                <a:solidFill>
                  <a:schemeClr val="tx1"/>
                </a:solidFill>
                <a:effectLst/>
                <a:latin typeface="medium-content-serif-font"/>
              </a:rPr>
              <a:t> </a:t>
            </a:r>
            <a:r>
              <a:rPr kumimoji="0" lang="es-CO" sz="1500" b="0" i="0" u="none" strike="noStrike" cap="none" normalizeH="0" baseline="0" dirty="0" err="1" smtClean="0">
                <a:ln>
                  <a:noFill/>
                </a:ln>
                <a:solidFill>
                  <a:schemeClr val="tx1"/>
                </a:solidFill>
                <a:effectLst/>
                <a:latin typeface="medium-content-serif-font"/>
              </a:rPr>
              <a:t>thresholds</a:t>
            </a:r>
            <a:r>
              <a:rPr kumimoji="0" lang="es-CO" sz="1500" b="0" i="0" u="none" strike="noStrike" cap="none" normalizeH="0" baseline="0" dirty="0" smtClean="0">
                <a:ln>
                  <a:noFill/>
                </a:ln>
                <a:solidFill>
                  <a:schemeClr val="tx1"/>
                </a:solidFill>
                <a:effectLst/>
                <a:latin typeface="medium-content-serif-font"/>
              </a:rPr>
              <a:t>.</a:t>
            </a:r>
            <a:endParaRPr kumimoji="0" lang="es-CO" sz="1200" b="0" i="0" u="none" strike="noStrike" cap="none" normalizeH="0" baseline="0" dirty="0" smtClean="0">
              <a:ln>
                <a:noFill/>
              </a:ln>
              <a:solidFill>
                <a:schemeClr val="tx1"/>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sz="1200" b="0" i="0" u="none" strike="noStrike" cap="none" normalizeH="0" baseline="0" dirty="0" err="1" smtClean="0">
                <a:ln>
                  <a:noFill/>
                </a:ln>
                <a:solidFill>
                  <a:schemeClr val="tx1"/>
                </a:solidFill>
                <a:effectLst/>
                <a:latin typeface="Menlo"/>
              </a:rPr>
              <a:t>evaluate_threshold</a:t>
            </a:r>
            <a:r>
              <a:rPr kumimoji="0" lang="es-CO" sz="1200" b="0" i="0" u="none" strike="noStrike" cap="none" normalizeH="0" baseline="0" dirty="0" smtClean="0">
                <a:ln>
                  <a:noFill/>
                </a:ln>
                <a:solidFill>
                  <a:schemeClr val="tx1"/>
                </a:solidFill>
                <a:effectLst/>
                <a:latin typeface="Menlo"/>
              </a:rPr>
              <a:t>(0.3)OUTPUT :</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Sensitivity</a:t>
            </a:r>
            <a:r>
              <a:rPr kumimoji="0" lang="es-CO" sz="1200" b="0" i="0" u="none" strike="noStrike" cap="none" normalizeH="0" baseline="0" dirty="0" smtClean="0">
                <a:ln>
                  <a:noFill/>
                </a:ln>
                <a:solidFill>
                  <a:schemeClr val="tx1"/>
                </a:solidFill>
                <a:effectLst/>
                <a:latin typeface="Menlo"/>
              </a:rPr>
              <a:t>: 0.870967741935</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Specificity</a:t>
            </a:r>
            <a:r>
              <a:rPr kumimoji="0" lang="es-CO" sz="1200" b="0" i="0" u="none" strike="noStrike" cap="none" normalizeH="0" baseline="0" dirty="0" smtClean="0">
                <a:ln>
                  <a:noFill/>
                </a:ln>
                <a:solidFill>
                  <a:schemeClr val="tx1"/>
                </a:solidFill>
                <a:effectLst/>
                <a:latin typeface="Menlo"/>
              </a:rPr>
              <a:t>: 0.705882352941evaluate_threshold(0.5)OUTPUT :</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Sensitivity</a:t>
            </a:r>
            <a:r>
              <a:rPr kumimoji="0" lang="es-CO" sz="1200" b="0" i="0" u="none" strike="noStrike" cap="none" normalizeH="0" baseline="0" dirty="0" smtClean="0">
                <a:ln>
                  <a:noFill/>
                </a:ln>
                <a:solidFill>
                  <a:schemeClr val="tx1"/>
                </a:solidFill>
                <a:effectLst/>
                <a:latin typeface="Menlo"/>
              </a:rPr>
              <a:t>: 0.58064516129</a:t>
            </a:r>
            <a:br>
              <a:rPr kumimoji="0" lang="es-CO" sz="1200" b="0" i="0" u="none" strike="noStrike" cap="none" normalizeH="0" baseline="0" dirty="0" smtClean="0">
                <a:ln>
                  <a:noFill/>
                </a:ln>
                <a:solidFill>
                  <a:schemeClr val="tx1"/>
                </a:solidFill>
                <a:effectLst/>
                <a:latin typeface="Menlo"/>
              </a:rPr>
            </a:br>
            <a:r>
              <a:rPr kumimoji="0" lang="es-CO" sz="1200" b="0" i="0" u="none" strike="noStrike" cap="none" normalizeH="0" baseline="0" dirty="0" err="1" smtClean="0">
                <a:ln>
                  <a:noFill/>
                </a:ln>
                <a:solidFill>
                  <a:schemeClr val="tx1"/>
                </a:solidFill>
                <a:effectLst/>
                <a:latin typeface="Menlo"/>
              </a:rPr>
              <a:t>Specificity</a:t>
            </a:r>
            <a:r>
              <a:rPr kumimoji="0" lang="es-CO" sz="1200" b="0" i="0" u="none" strike="noStrike" cap="none" normalizeH="0" baseline="0" dirty="0" smtClean="0">
                <a:ln>
                  <a:noFill/>
                </a:ln>
                <a:solidFill>
                  <a:schemeClr val="tx1"/>
                </a:solidFill>
                <a:effectLst/>
                <a:latin typeface="Menlo"/>
              </a:rPr>
              <a:t>: 0.90756302521</a:t>
            </a:r>
            <a:r>
              <a:rPr kumimoji="0" lang="es-CO" sz="6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s-CO" sz="600" dirty="0">
              <a:latin typeface="Arial" panose="020B0604020202020204" pitchFamily="34" charset="0"/>
            </a:endParaRPr>
          </a:p>
          <a:p>
            <a:pPr lvl="0"/>
            <a:r>
              <a:rPr lang="es-CO" dirty="0" err="1"/>
              <a:t>print</a:t>
            </a:r>
            <a:r>
              <a:rPr lang="es-CO" dirty="0"/>
              <a:t>(</a:t>
            </a:r>
            <a:r>
              <a:rPr lang="es-CO" dirty="0" err="1"/>
              <a:t>roc_auc_score</a:t>
            </a:r>
            <a:r>
              <a:rPr lang="es-CO" dirty="0"/>
              <a:t>(</a:t>
            </a:r>
            <a:r>
              <a:rPr lang="es-CO" dirty="0" err="1"/>
              <a:t>y_test</a:t>
            </a:r>
            <a:r>
              <a:rPr lang="es-CO" dirty="0"/>
              <a:t>, </a:t>
            </a:r>
            <a:r>
              <a:rPr lang="es-CO" dirty="0" err="1"/>
              <a:t>y_pred_prob</a:t>
            </a:r>
            <a:r>
              <a:rPr lang="es-CO" dirty="0" smtClean="0"/>
              <a:t>))</a:t>
            </a:r>
          </a:p>
          <a:p>
            <a:pPr lvl="0"/>
            <a:endParaRPr kumimoji="0" lang="es-CO" sz="1800" b="0" i="0" u="none" strike="noStrike" cap="none" normalizeH="0" baseline="0" dirty="0">
              <a:ln>
                <a:noFill/>
              </a:ln>
              <a:solidFill>
                <a:schemeClr val="tx1"/>
              </a:solidFill>
              <a:effectLst/>
              <a:latin typeface="Arial" panose="020B0604020202020204" pitchFamily="34" charset="0"/>
            </a:endParaRPr>
          </a:p>
          <a:p>
            <a:pPr lvl="0"/>
            <a:r>
              <a:rPr lang="en-US" dirty="0" err="1"/>
              <a:t>cross_val_score</a:t>
            </a:r>
            <a:r>
              <a:rPr lang="en-US" dirty="0"/>
              <a:t>(</a:t>
            </a:r>
            <a:r>
              <a:rPr lang="en-US" dirty="0" err="1"/>
              <a:t>logreg</a:t>
            </a:r>
            <a:r>
              <a:rPr lang="en-US" dirty="0"/>
              <a:t>, X, y, cv=10, scoring=’</a:t>
            </a:r>
            <a:r>
              <a:rPr lang="en-US" dirty="0" err="1"/>
              <a:t>roc_auc</a:t>
            </a:r>
            <a:r>
              <a:rPr lang="en-US" dirty="0"/>
              <a:t>’).mean()</a:t>
            </a:r>
            <a:endParaRPr kumimoji="0" 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88195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https://miro.medium.com/max/558/0*BeNVweVeO4LHO6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12776"/>
            <a:ext cx="531495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7032EB8-0682-4024-B16A-890D7C370C64}"/>
              </a:ext>
            </a:extLst>
          </p:cNvPr>
          <p:cNvPicPr>
            <a:picLocks noChangeAspect="1"/>
          </p:cNvPicPr>
          <p:nvPr/>
        </p:nvPicPr>
        <p:blipFill>
          <a:blip r:embed="rId2"/>
          <a:stretch>
            <a:fillRect/>
          </a:stretch>
        </p:blipFill>
        <p:spPr>
          <a:xfrm>
            <a:off x="0" y="1035201"/>
            <a:ext cx="9144000" cy="4787597"/>
          </a:xfrm>
          <a:prstGeom prst="rect">
            <a:avLst/>
          </a:prstGeom>
        </p:spPr>
      </p:pic>
    </p:spTree>
    <p:extLst>
      <p:ext uri="{BB962C8B-B14F-4D97-AF65-F5344CB8AC3E}">
        <p14:creationId xmlns:p14="http://schemas.microsoft.com/office/powerpoint/2010/main" val="297025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A053852-EFA5-4C19-922E-005ACC62494E}"/>
              </a:ext>
            </a:extLst>
          </p:cNvPr>
          <p:cNvPicPr>
            <a:picLocks noChangeAspect="1"/>
          </p:cNvPicPr>
          <p:nvPr/>
        </p:nvPicPr>
        <p:blipFill>
          <a:blip r:embed="rId2"/>
          <a:stretch>
            <a:fillRect/>
          </a:stretch>
        </p:blipFill>
        <p:spPr>
          <a:xfrm>
            <a:off x="1313753" y="857250"/>
            <a:ext cx="6516494" cy="5143500"/>
          </a:xfrm>
          <a:prstGeom prst="rect">
            <a:avLst/>
          </a:prstGeom>
        </p:spPr>
      </p:pic>
      <p:pic>
        <p:nvPicPr>
          <p:cNvPr id="3" name="6 Imagen">
            <a:extLst>
              <a:ext uri="{FF2B5EF4-FFF2-40B4-BE49-F238E27FC236}">
                <a16:creationId xmlns:a16="http://schemas.microsoft.com/office/drawing/2014/main" xmlns=""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xmlns=""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416159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1600/1*4G__SV580CxFj78o9yUXuQ.png">
            <a:extLst>
              <a:ext uri="{FF2B5EF4-FFF2-40B4-BE49-F238E27FC236}">
                <a16:creationId xmlns:a16="http://schemas.microsoft.com/office/drawing/2014/main" xmlns="" id="{39D24500-D578-46FD-9278-CED08AC4D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9532" y="1340768"/>
            <a:ext cx="8424936" cy="4084424"/>
          </a:xfrm>
          <a:prstGeom prst="rect">
            <a:avLst/>
          </a:prstGeom>
          <a:noFill/>
          <a:ln>
            <a:noFill/>
          </a:ln>
        </p:spPr>
      </p:pic>
      <p:pic>
        <p:nvPicPr>
          <p:cNvPr id="3" name="6 Imagen">
            <a:extLst>
              <a:ext uri="{FF2B5EF4-FFF2-40B4-BE49-F238E27FC236}">
                <a16:creationId xmlns:a16="http://schemas.microsoft.com/office/drawing/2014/main" xmlns="" id="{1C266124-97D2-4989-90DC-DE1129C3C9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xmlns="" id="{23C0608C-0032-43F3-939C-EDDE1831AE93}"/>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1D045022-EF09-4D42-AAEB-149D1916B5E3}"/>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145279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AE9D089-66DA-4B44-A83C-726DD47BC2B9}"/>
              </a:ext>
            </a:extLst>
          </p:cNvPr>
          <p:cNvPicPr>
            <a:picLocks noChangeAspect="1"/>
          </p:cNvPicPr>
          <p:nvPr/>
        </p:nvPicPr>
        <p:blipFill>
          <a:blip r:embed="rId2"/>
          <a:stretch>
            <a:fillRect/>
          </a:stretch>
        </p:blipFill>
        <p:spPr>
          <a:xfrm>
            <a:off x="491699" y="857250"/>
            <a:ext cx="8160602" cy="5143500"/>
          </a:xfrm>
          <a:prstGeom prst="rect">
            <a:avLst/>
          </a:prstGeom>
        </p:spPr>
      </p:pic>
      <p:pic>
        <p:nvPicPr>
          <p:cNvPr id="3" name="6 Imagen">
            <a:extLst>
              <a:ext uri="{FF2B5EF4-FFF2-40B4-BE49-F238E27FC236}">
                <a16:creationId xmlns:a16="http://schemas.microsoft.com/office/drawing/2014/main" xmlns="" id="{CBC56516-0F5F-4F79-9631-B35B7E16B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xmlns="" id="{BEB041DC-B539-4B03-8CCF-3FF052BA16C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xmlns="" id="{C6B522CD-3B51-46EA-8105-A3DBCF9D7C3A}"/>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3823789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E9B7A8B-7B01-41CF-8421-DFB308137760}"/>
              </a:ext>
            </a:extLst>
          </p:cNvPr>
          <p:cNvSpPr/>
          <p:nvPr/>
        </p:nvSpPr>
        <p:spPr>
          <a:xfrm>
            <a:off x="379181" y="1876912"/>
            <a:ext cx="1928348" cy="300082"/>
          </a:xfrm>
          <a:prstGeom prst="rect">
            <a:avLst/>
          </a:prstGeom>
        </p:spPr>
        <p:txBody>
          <a:bodyPr wrap="none">
            <a:spAutoFit/>
          </a:bodyPr>
          <a:lstStyle/>
          <a:p>
            <a:r>
              <a:rPr lang="en-US" sz="1350" b="1" dirty="0"/>
              <a:t>Using a hold-out test set</a:t>
            </a:r>
          </a:p>
        </p:txBody>
      </p:sp>
      <p:pic>
        <p:nvPicPr>
          <p:cNvPr id="3" name="Picture 2">
            <a:extLst>
              <a:ext uri="{FF2B5EF4-FFF2-40B4-BE49-F238E27FC236}">
                <a16:creationId xmlns:a16="http://schemas.microsoft.com/office/drawing/2014/main" xmlns="" id="{8C21FBAD-C3F4-4599-A02C-C43618D2D462}"/>
              </a:ext>
            </a:extLst>
          </p:cNvPr>
          <p:cNvPicPr>
            <a:picLocks noChangeAspect="1"/>
          </p:cNvPicPr>
          <p:nvPr/>
        </p:nvPicPr>
        <p:blipFill>
          <a:blip r:embed="rId2"/>
          <a:stretch>
            <a:fillRect/>
          </a:stretch>
        </p:blipFill>
        <p:spPr>
          <a:xfrm>
            <a:off x="340568" y="2088648"/>
            <a:ext cx="8229600" cy="4013002"/>
          </a:xfrm>
          <a:prstGeom prst="rect">
            <a:avLst/>
          </a:prstGeom>
        </p:spPr>
      </p:pic>
      <p:sp>
        <p:nvSpPr>
          <p:cNvPr id="4" name="Rectangle 3">
            <a:extLst>
              <a:ext uri="{FF2B5EF4-FFF2-40B4-BE49-F238E27FC236}">
                <a16:creationId xmlns:a16="http://schemas.microsoft.com/office/drawing/2014/main" xmlns="" id="{B8D1CD25-60CB-4D5B-AC63-FFC545C064CB}"/>
              </a:ext>
            </a:extLst>
          </p:cNvPr>
          <p:cNvSpPr/>
          <p:nvPr/>
        </p:nvSpPr>
        <p:spPr>
          <a:xfrm>
            <a:off x="340568" y="1256427"/>
            <a:ext cx="1334148" cy="300082"/>
          </a:xfrm>
          <a:prstGeom prst="rect">
            <a:avLst/>
          </a:prstGeom>
        </p:spPr>
        <p:txBody>
          <a:bodyPr wrap="none">
            <a:spAutoFit/>
          </a:bodyPr>
          <a:lstStyle/>
          <a:p>
            <a:r>
              <a:rPr lang="en-US" sz="1350" b="1" dirty="0"/>
              <a:t>Cross-validation</a:t>
            </a:r>
          </a:p>
        </p:txBody>
      </p:sp>
      <p:pic>
        <p:nvPicPr>
          <p:cNvPr id="5" name="6 Imagen">
            <a:extLst>
              <a:ext uri="{FF2B5EF4-FFF2-40B4-BE49-F238E27FC236}">
                <a16:creationId xmlns:a16="http://schemas.microsoft.com/office/drawing/2014/main" xmlns="" id="{A3C727D9-A7F1-449C-A06B-E3A3EB2DB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xmlns="" id="{D111CBAF-13EF-40BA-878C-411F50385A66}"/>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xmlns="" id="{C1DF8374-B742-49A9-8606-52939B29A05C}"/>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415149229"/>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6216</TotalTime>
  <Words>1350</Words>
  <Application>Microsoft Office PowerPoint</Application>
  <PresentationFormat>Presentación en pantalla (4:3)</PresentationFormat>
  <Paragraphs>194</Paragraphs>
  <Slides>48</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48</vt:i4>
      </vt:variant>
    </vt:vector>
  </HeadingPairs>
  <TitlesOfParts>
    <vt:vector size="57" baseType="lpstr">
      <vt:lpstr>Arial</vt:lpstr>
      <vt:lpstr>Arial Narrow</vt:lpstr>
      <vt:lpstr>Calibri</vt:lpstr>
      <vt:lpstr>Cambria Math</vt:lpstr>
      <vt:lpstr>medium-content-serif-font</vt:lpstr>
      <vt:lpstr>Menlo</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MAXTER</dc:creator>
  <cp:lastModifiedBy>Edier Aristizabal</cp:lastModifiedBy>
  <cp:revision>196</cp:revision>
  <dcterms:created xsi:type="dcterms:W3CDTF">2016-05-28T22:49:15Z</dcterms:created>
  <dcterms:modified xsi:type="dcterms:W3CDTF">2019-09-23T14:47:01Z</dcterms:modified>
</cp:coreProperties>
</file>